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84"/>
  </p:notesMasterIdLst>
  <p:handoutMasterIdLst>
    <p:handoutMasterId r:id="rId85"/>
  </p:handoutMasterIdLst>
  <p:sldIdLst>
    <p:sldId id="258" r:id="rId2"/>
    <p:sldId id="259" r:id="rId3"/>
    <p:sldId id="260" r:id="rId4"/>
    <p:sldId id="268" r:id="rId5"/>
    <p:sldId id="261" r:id="rId6"/>
    <p:sldId id="271" r:id="rId7"/>
    <p:sldId id="272" r:id="rId8"/>
    <p:sldId id="273" r:id="rId9"/>
    <p:sldId id="262" r:id="rId10"/>
    <p:sldId id="269" r:id="rId11"/>
    <p:sldId id="263" r:id="rId12"/>
    <p:sldId id="264" r:id="rId13"/>
    <p:sldId id="274" r:id="rId14"/>
    <p:sldId id="270" r:id="rId15"/>
    <p:sldId id="276" r:id="rId16"/>
    <p:sldId id="275" r:id="rId17"/>
    <p:sldId id="277" r:id="rId18"/>
    <p:sldId id="278" r:id="rId19"/>
    <p:sldId id="279" r:id="rId20"/>
    <p:sldId id="280" r:id="rId21"/>
    <p:sldId id="281" r:id="rId22"/>
    <p:sldId id="265" r:id="rId23"/>
    <p:sldId id="266" r:id="rId24"/>
    <p:sldId id="284" r:id="rId25"/>
    <p:sldId id="282" r:id="rId26"/>
    <p:sldId id="283" r:id="rId27"/>
    <p:sldId id="301" r:id="rId28"/>
    <p:sldId id="304" r:id="rId29"/>
    <p:sldId id="302" r:id="rId30"/>
    <p:sldId id="308" r:id="rId31"/>
    <p:sldId id="309" r:id="rId32"/>
    <p:sldId id="310"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305" r:id="rId47"/>
    <p:sldId id="306" r:id="rId48"/>
    <p:sldId id="307" r:id="rId49"/>
    <p:sldId id="298" r:id="rId50"/>
    <p:sldId id="311" r:id="rId51"/>
    <p:sldId id="312" r:id="rId52"/>
    <p:sldId id="313" r:id="rId53"/>
    <p:sldId id="319" r:id="rId54"/>
    <p:sldId id="314" r:id="rId55"/>
    <p:sldId id="315" r:id="rId56"/>
    <p:sldId id="316" r:id="rId57"/>
    <p:sldId id="317" r:id="rId58"/>
    <p:sldId id="321" r:id="rId59"/>
    <p:sldId id="318" r:id="rId60"/>
    <p:sldId id="320" r:id="rId61"/>
    <p:sldId id="322" r:id="rId62"/>
    <p:sldId id="323" r:id="rId63"/>
    <p:sldId id="324" r:id="rId64"/>
    <p:sldId id="325" r:id="rId65"/>
    <p:sldId id="327" r:id="rId66"/>
    <p:sldId id="328" r:id="rId67"/>
    <p:sldId id="326" r:id="rId68"/>
    <p:sldId id="329" r:id="rId69"/>
    <p:sldId id="330" r:id="rId70"/>
    <p:sldId id="331" r:id="rId71"/>
    <p:sldId id="341" r:id="rId72"/>
    <p:sldId id="342" r:id="rId73"/>
    <p:sldId id="343" r:id="rId74"/>
    <p:sldId id="332" r:id="rId75"/>
    <p:sldId id="335" r:id="rId76"/>
    <p:sldId id="336" r:id="rId77"/>
    <p:sldId id="337" r:id="rId78"/>
    <p:sldId id="333" r:id="rId79"/>
    <p:sldId id="338" r:id="rId80"/>
    <p:sldId id="339" r:id="rId81"/>
    <p:sldId id="340" r:id="rId82"/>
    <p:sldId id="334" r:id="rId8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025" autoAdjust="0"/>
    <p:restoredTop sz="96182" autoAdjust="0"/>
  </p:normalViewPr>
  <p:slideViewPr>
    <p:cSldViewPr showGuides="1">
      <p:cViewPr varScale="1">
        <p:scale>
          <a:sx n="63" d="100"/>
          <a:sy n="63" d="100"/>
        </p:scale>
        <p:origin x="-628" y="-56"/>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3198"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pPr/>
              <a:t>2/25/2023</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pPr/>
              <a:t>‹#›</a:t>
            </a:fld>
            <a:endParaRPr>
              <a:solidFill>
                <a:schemeClr val="tx2"/>
              </a:solidFill>
            </a:endParaRPr>
          </a:p>
        </p:txBody>
      </p:sp>
    </p:spTree>
    <p:extLst>
      <p:ext uri="{BB962C8B-B14F-4D97-AF65-F5344CB8AC3E}">
        <p14:creationId xmlns:p14="http://schemas.microsoft.com/office/powerpoint/2010/main" xmlns=""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2/25/2023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xmlns=""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BF81A0-ADA6-4623-BE4F-40CFB8BBCB3D}" type="slidenum">
              <a:rPr lang="en-US" smtClean="0"/>
              <a:pPr/>
              <a:t>1</a:t>
            </a:fld>
            <a:endParaRPr lang="en-US"/>
          </a:p>
        </p:txBody>
      </p:sp>
    </p:spTree>
    <p:extLst>
      <p:ext uri="{BB962C8B-B14F-4D97-AF65-F5344CB8AC3E}">
        <p14:creationId xmlns:p14="http://schemas.microsoft.com/office/powerpoint/2010/main" xmlns="" val="285590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descr="Stack of books"/>
          <p:cNvGrpSpPr/>
          <p:nvPr userDrawn="1"/>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nvGrpSpPr>
            <p:cNvPr id="12" name="Group 11"/>
            <p:cNvGrpSpPr/>
            <p:nvPr/>
          </p:nvGrpSpPr>
          <p:grpSpPr>
            <a:xfrm>
              <a:off x="0" y="0"/>
              <a:ext cx="4726044" cy="6858000"/>
              <a:chOff x="0" y="0"/>
              <a:chExt cx="4726044" cy="6858000"/>
            </a:xfrm>
          </p:grpSpPr>
          <p:pic>
            <p:nvPicPr>
              <p:cNvPr id="9" name="Picture 8" descr="Stack of book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4591594" cy="6858000"/>
              </a:xfrm>
              <a:prstGeom prst="rect">
                <a:avLst/>
              </a:prstGeom>
            </p:spPr>
          </p:pic>
          <p:sp>
            <p:nvSpPr>
              <p:cNvPr id="10" name="Rectangle 9"/>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smtClean="0"/>
              <a:t>Click to edit Master title style</a:t>
            </a:r>
            <a:endParaRPr dirty="0"/>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dirty="0"/>
          </a:p>
        </p:txBody>
      </p:sp>
      <p:sp>
        <p:nvSpPr>
          <p:cNvPr id="5" name="Date Placeholder 4"/>
          <p:cNvSpPr>
            <a:spLocks noGrp="1"/>
          </p:cNvSpPr>
          <p:nvPr>
            <p:ph type="dt" sz="half" idx="10"/>
          </p:nvPr>
        </p:nvSpPr>
        <p:spPr/>
        <p:txBody>
          <a:bodyPr/>
          <a:lstStyle/>
          <a:p>
            <a:fld id="{42E3C847-D284-421D-B330-2D43513B0F9C}" type="datetime1">
              <a:rPr lang="en-US" smtClean="0"/>
              <a:pPr/>
              <a:t>2/25/2023</a:t>
            </a:fld>
            <a:endParaRPr lang="en-US"/>
          </a:p>
        </p:txBody>
      </p:sp>
      <p:sp>
        <p:nvSpPr>
          <p:cNvPr id="7" name="Footer Placeholder 6"/>
          <p:cNvSpPr>
            <a:spLocks noGrp="1"/>
          </p:cNvSpPr>
          <p:nvPr>
            <p:ph type="ftr" sz="quarter" idx="11"/>
          </p:nvPr>
        </p:nvSpPr>
        <p:spPr/>
        <p:txBody>
          <a:bodyPr/>
          <a:lstStyle/>
          <a:p>
            <a:r>
              <a:rPr lang="en-US" dirty="0"/>
              <a:t>Add a footer</a:t>
            </a:r>
          </a:p>
        </p:txBody>
      </p:sp>
      <p:sp>
        <p:nvSpPr>
          <p:cNvPr id="11" name="Slide Number Placeholder 10"/>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xmlns="" val="440517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987518-40ED-4895-8580-DE2A722FC423}" type="datetime1">
              <a:rPr lang="en-US" smtClean="0"/>
              <a:pPr/>
              <a:t>2/25/2023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591C5AD9-787D-40FA-8A4D-16A055B9AF81}" type="slidenum">
              <a:rPr lang="en-US" smtClean="0"/>
              <a:pPr/>
              <a:t>‹#›</a:t>
            </a:fld>
            <a:endParaRPr lang="en-US"/>
          </a:p>
        </p:txBody>
      </p:sp>
    </p:spTree>
    <p:extLst>
      <p:ext uri="{BB962C8B-B14F-4D97-AF65-F5344CB8AC3E}">
        <p14:creationId xmlns:p14="http://schemas.microsoft.com/office/powerpoint/2010/main" xmlns="" val="29602232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smtClean="0"/>
              <a:t>Click to edit Master title style</a:t>
            </a:r>
            <a:endParaRPr dirty="0"/>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A8D9F34-BDBC-4273-B9BC-22458F940BE7}" type="datetime1">
              <a:rPr lang="en-US" smtClean="0"/>
              <a:pPr/>
              <a:t>2/25/2023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591C5AD9-787D-40FA-8A4D-16A055B9AF81}" type="slidenum">
              <a:rPr lang="en-US" smtClean="0"/>
              <a:pPr/>
              <a:t>‹#›</a:t>
            </a:fld>
            <a:endParaRPr lang="en-US"/>
          </a:p>
        </p:txBody>
      </p:sp>
    </p:spTree>
    <p:extLst>
      <p:ext uri="{BB962C8B-B14F-4D97-AF65-F5344CB8AC3E}">
        <p14:creationId xmlns:p14="http://schemas.microsoft.com/office/powerpoint/2010/main" xmlns="" val="2398259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5785147-19A6-4970-A04E-ED9B1D83C0F1}" type="datetime1">
              <a:rPr lang="en-US" smtClean="0"/>
              <a:pPr/>
              <a:t>2/25/2023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A60BA0E-20D0-4E7C-B286-26C960A6788F}" type="slidenum">
              <a:rPr lang="en-US" smtClean="0"/>
              <a:pPr/>
              <a:t>‹#›</a:t>
            </a:fld>
            <a:endParaRPr lang="en-US"/>
          </a:p>
        </p:txBody>
      </p:sp>
    </p:spTree>
    <p:extLst>
      <p:ext uri="{BB962C8B-B14F-4D97-AF65-F5344CB8AC3E}">
        <p14:creationId xmlns:p14="http://schemas.microsoft.com/office/powerpoint/2010/main" xmlns="" val="23589788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descr="Stack of book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98818" y="0"/>
            <a:ext cx="4591594" cy="6858000"/>
          </a:xfrm>
          <a:prstGeom prst="rect">
            <a:avLst/>
          </a:prstGeom>
        </p:spPr>
      </p:pic>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smtClean="0"/>
              <a:t>Click to edit Master title style</a:t>
            </a:r>
            <a:endParaRPr dirty="0"/>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dirty="0"/>
          </a:p>
        </p:txBody>
      </p:sp>
      <p:sp>
        <p:nvSpPr>
          <p:cNvPr id="2" name="Date Placeholder 1"/>
          <p:cNvSpPr>
            <a:spLocks noGrp="1"/>
          </p:cNvSpPr>
          <p:nvPr>
            <p:ph type="dt" sz="half" idx="10"/>
          </p:nvPr>
        </p:nvSpPr>
        <p:spPr/>
        <p:txBody>
          <a:bodyPr/>
          <a:lstStyle/>
          <a:p>
            <a:fld id="{E8F41008-E89D-49CD-9BF4-E6F3FE09F7AC}" type="datetime1">
              <a:rPr lang="en-US" smtClean="0"/>
              <a:pPr/>
              <a:t>2/25/2023</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xmlns="" val="727235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C9E199F-4583-41EB-929F-5865E95EECAA}" type="datetime1">
              <a:rPr lang="en-US" smtClean="0"/>
              <a:pPr/>
              <a:t>2/25/2023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xmlns="" val="270174857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DE652EB-356C-4482-B27C-7C8E08F5D88F}" type="datetime1">
              <a:rPr lang="en-US" smtClean="0"/>
              <a:pPr/>
              <a:t>2/25/2023</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xmlns="" val="1474654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51B0895E-43C3-4560-B59A-90049317E860}" type="datetime1">
              <a:rPr lang="en-US" smtClean="0"/>
              <a:pPr/>
              <a:t>2/25/2023</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xmlns="" val="18102487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78C32-B81D-4A68-A851-5185C690F024}" type="datetime1">
              <a:rPr lang="en-US" smtClean="0"/>
              <a:pPr/>
              <a:t>2/25/2023</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xmlns="" val="6644849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smtClean="0"/>
              <a:t>Click to edit Master title style</a:t>
            </a:r>
            <a:endParaRPr dirty="0"/>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765D79-EF31-4E8F-A1BE-AF31805C2859}" type="datetime1">
              <a:rPr lang="en-US" smtClean="0"/>
              <a:pPr/>
              <a:t>2/25/2023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2DFBB78A-01B4-41F2-96B0-677A4A282832}" type="slidenum">
              <a:rPr lang="en-US" smtClean="0"/>
              <a:pPr/>
              <a:t>‹#›</a:t>
            </a:fld>
            <a:endParaRPr lang="en-US"/>
          </a:p>
        </p:txBody>
      </p:sp>
    </p:spTree>
    <p:extLst>
      <p:ext uri="{BB962C8B-B14F-4D97-AF65-F5344CB8AC3E}">
        <p14:creationId xmlns:p14="http://schemas.microsoft.com/office/powerpoint/2010/main" xmlns="" val="2801293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2FBA3B-941F-4778-A0CB-865223FDAE69}" type="datetime1">
              <a:rPr lang="en-US" smtClean="0"/>
              <a:pPr/>
              <a:t>2/25/2023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2DFBB78A-01B4-41F2-96B0-677A4A282832}" type="slidenum">
              <a:rPr lang="en-US" smtClean="0"/>
              <a:pPr/>
              <a:t>‹#›</a:t>
            </a:fld>
            <a:endParaRPr lang="en-US"/>
          </a:p>
        </p:txBody>
      </p:sp>
    </p:spTree>
    <p:extLst>
      <p:ext uri="{BB962C8B-B14F-4D97-AF65-F5344CB8AC3E}">
        <p14:creationId xmlns:p14="http://schemas.microsoft.com/office/powerpoint/2010/main" xmlns="" val="14781961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72EBFD46-0FD3-4428-ADEC-1DFD6489930D}" type="datetime1">
              <a:rPr lang="en-US" smtClean="0"/>
              <a:pPr/>
              <a:t>2/25/2023</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dirty="0"/>
              <a:t>Add a footer</a:t>
            </a:r>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xmlns="" val="414278595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619"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64"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474112" indent="0" algn="l" defTabSz="1218987" rtl="0" eaLnBrk="1" latinLnBrk="0" hangingPunct="1">
        <a:lnSpc>
          <a:spcPct val="95000"/>
        </a:lnSpc>
        <a:spcBef>
          <a:spcPts val="1066"/>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simplilearn.com/tutorials/statistics-tutorial/conditional-probability" TargetMode="External"/><Relationship Id="rId2" Type="http://schemas.openxmlformats.org/officeDocument/2006/relationships/hyperlink" Target="https://courses.analyticsvidhya.com/courses/introduction-to-data-science-2/?utm_source=blog&amp;utm_medium=6stepsnaivebayesarticl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9346" y="1498601"/>
            <a:ext cx="7008574" cy="2082799"/>
          </a:xfrm>
        </p:spPr>
        <p:txBody>
          <a:bodyPr>
            <a:normAutofit/>
          </a:bodyPr>
          <a:lstStyle/>
          <a:p>
            <a:pPr algn="ctr"/>
            <a:r>
              <a:rPr lang="en-US" dirty="0" smtClean="0"/>
              <a:t>Unit-III</a:t>
            </a:r>
            <a:br>
              <a:rPr lang="en-US" dirty="0" smtClean="0"/>
            </a:br>
            <a:r>
              <a:rPr lang="en-US" dirty="0" smtClean="0"/>
              <a:t>Classification</a:t>
            </a:r>
            <a:endParaRPr lang="en-US" dirty="0"/>
          </a:p>
        </p:txBody>
      </p:sp>
      <p:sp>
        <p:nvSpPr>
          <p:cNvPr id="3" name="Subtitle 2"/>
          <p:cNvSpPr>
            <a:spLocks noGrp="1"/>
          </p:cNvSpPr>
          <p:nvPr>
            <p:ph type="subTitle" idx="1"/>
          </p:nvPr>
        </p:nvSpPr>
        <p:spPr>
          <a:xfrm>
            <a:off x="4951412" y="4114800"/>
            <a:ext cx="7008574" cy="1244600"/>
          </a:xfrm>
        </p:spPr>
        <p:txBody>
          <a:bodyPr>
            <a:normAutofit fontScale="92500" lnSpcReduction="10000"/>
          </a:bodyPr>
          <a:lstStyle/>
          <a:p>
            <a:pPr algn="ctr"/>
            <a:r>
              <a:rPr lang="en-US" sz="3500" dirty="0" smtClean="0"/>
              <a:t>B. Ujwala</a:t>
            </a:r>
          </a:p>
          <a:p>
            <a:pPr algn="ctr"/>
            <a:r>
              <a:rPr lang="en-US" sz="2600" dirty="0" smtClean="0"/>
              <a:t>Asst. Professor</a:t>
            </a:r>
          </a:p>
          <a:p>
            <a:pPr algn="ctr"/>
            <a:r>
              <a:rPr lang="en-US" sz="2600" dirty="0" smtClean="0"/>
              <a:t>Dept of CSE, AU</a:t>
            </a:r>
            <a:endParaRPr lang="en-US" sz="2600" dirty="0"/>
          </a:p>
        </p:txBody>
      </p:sp>
      <p:pic>
        <p:nvPicPr>
          <p:cNvPr id="4" name="Picture 1" descr="Description: Description: C:\Users\COE\Desktop\anurag university logo new.png"/>
          <p:cNvPicPr>
            <a:picLocks noChangeAspect="1" noChangeArrowheads="1"/>
          </p:cNvPicPr>
          <p:nvPr/>
        </p:nvPicPr>
        <p:blipFill>
          <a:blip r:embed="rId3"/>
          <a:srcRect/>
          <a:stretch>
            <a:fillRect/>
          </a:stretch>
        </p:blipFill>
        <p:spPr bwMode="auto">
          <a:xfrm>
            <a:off x="11352212" y="-1"/>
            <a:ext cx="836613" cy="784325"/>
          </a:xfrm>
          <a:prstGeom prst="rect">
            <a:avLst/>
          </a:prstGeom>
          <a:noFill/>
          <a:ln w="9525">
            <a:noFill/>
            <a:miter lim="800000"/>
            <a:headEnd/>
            <a:tailEnd/>
          </a:ln>
        </p:spPr>
      </p:pic>
    </p:spTree>
    <p:extLst>
      <p:ext uri="{BB962C8B-B14F-4D97-AF65-F5344CB8AC3E}">
        <p14:creationId xmlns:p14="http://schemas.microsoft.com/office/powerpoint/2010/main" xmlns="" val="1736685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157354" cy="685800"/>
          </a:xfrm>
        </p:spPr>
        <p:txBody>
          <a:bodyPr>
            <a:normAutofit/>
          </a:bodyPr>
          <a:lstStyle/>
          <a:p>
            <a:r>
              <a:rPr lang="en-US" sz="3600" b="1" dirty="0" smtClean="0"/>
              <a:t>Classification Model Steps in ML</a:t>
            </a:r>
            <a:endParaRPr lang="en-US" sz="3600" b="1" dirty="0"/>
          </a:p>
        </p:txBody>
      </p:sp>
      <p:sp>
        <p:nvSpPr>
          <p:cNvPr id="27650" name="AutoShape 2" descr="The process of Machine learning based classific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7651" name="Picture 3"/>
          <p:cNvPicPr>
            <a:picLocks noChangeAspect="1" noChangeArrowheads="1"/>
          </p:cNvPicPr>
          <p:nvPr/>
        </p:nvPicPr>
        <p:blipFill>
          <a:blip r:embed="rId2"/>
          <a:srcRect/>
          <a:stretch>
            <a:fillRect/>
          </a:stretch>
        </p:blipFill>
        <p:spPr bwMode="auto">
          <a:xfrm>
            <a:off x="989012" y="635560"/>
            <a:ext cx="5070788" cy="6172200"/>
          </a:xfrm>
          <a:prstGeom prst="rect">
            <a:avLst/>
          </a:prstGeom>
          <a:noFill/>
          <a:ln w="9525">
            <a:noFill/>
            <a:miter lim="800000"/>
            <a:headEnd/>
            <a:tailEnd/>
          </a:ln>
          <a:effectLst/>
        </p:spPr>
      </p:pic>
      <p:pic>
        <p:nvPicPr>
          <p:cNvPr id="6" name="Picture 1" descr="Description: Description: C:\Users\COE\Desktop\anurag university logo new.png"/>
          <p:cNvPicPr>
            <a:picLocks noChangeAspect="1" noChangeArrowheads="1"/>
          </p:cNvPicPr>
          <p:nvPr/>
        </p:nvPicPr>
        <p:blipFill>
          <a:blip r:embed="rId3"/>
          <a:srcRect/>
          <a:stretch>
            <a:fillRect/>
          </a:stretch>
        </p:blipFill>
        <p:spPr bwMode="auto">
          <a:xfrm>
            <a:off x="11352212" y="-1"/>
            <a:ext cx="836613" cy="784325"/>
          </a:xfrm>
          <a:prstGeom prst="rect">
            <a:avLst/>
          </a:prstGeom>
          <a:noFill/>
          <a:ln w="9525">
            <a:noFill/>
            <a:miter lim="800000"/>
            <a:headEnd/>
            <a:tailEnd/>
          </a:ln>
        </p:spPr>
      </p:pic>
      <p:sp>
        <p:nvSpPr>
          <p:cNvPr id="7" name="TextBox 6"/>
          <p:cNvSpPr txBox="1"/>
          <p:nvPr/>
        </p:nvSpPr>
        <p:spPr>
          <a:xfrm>
            <a:off x="6170612" y="1190685"/>
            <a:ext cx="5715000" cy="4685898"/>
          </a:xfrm>
          <a:prstGeom prst="rect">
            <a:avLst/>
          </a:prstGeom>
          <a:noFill/>
        </p:spPr>
        <p:txBody>
          <a:bodyPr wrap="square" rtlCol="0">
            <a:spAutoFit/>
          </a:bodyPr>
          <a:lstStyle/>
          <a:p>
            <a:pPr marL="457200" indent="-457200">
              <a:lnSpc>
                <a:spcPct val="150000"/>
              </a:lnSpc>
              <a:buAutoNum type="arabicPeriod"/>
            </a:pPr>
            <a:r>
              <a:rPr lang="en-US" sz="2500" dirty="0" smtClean="0"/>
              <a:t>Problem Identification</a:t>
            </a:r>
          </a:p>
          <a:p>
            <a:pPr marL="457200" indent="-457200">
              <a:lnSpc>
                <a:spcPct val="150000"/>
              </a:lnSpc>
              <a:buAutoNum type="arabicPeriod"/>
            </a:pPr>
            <a:r>
              <a:rPr lang="en-US" sz="2500" dirty="0" smtClean="0"/>
              <a:t>Identification of Required Data</a:t>
            </a:r>
          </a:p>
          <a:p>
            <a:pPr marL="457200" indent="-457200">
              <a:lnSpc>
                <a:spcPct val="150000"/>
              </a:lnSpc>
              <a:buAutoNum type="arabicPeriod"/>
            </a:pPr>
            <a:r>
              <a:rPr lang="en-US" sz="2500" dirty="0" smtClean="0"/>
              <a:t>Data Pre-processing</a:t>
            </a:r>
          </a:p>
          <a:p>
            <a:pPr marL="457200" indent="-457200">
              <a:lnSpc>
                <a:spcPct val="150000"/>
              </a:lnSpc>
              <a:buAutoNum type="arabicPeriod"/>
            </a:pPr>
            <a:r>
              <a:rPr lang="en-US" sz="2500" dirty="0" smtClean="0"/>
              <a:t>Definition of Training Data Set</a:t>
            </a:r>
          </a:p>
          <a:p>
            <a:pPr marL="457200" indent="-457200">
              <a:lnSpc>
                <a:spcPct val="150000"/>
              </a:lnSpc>
              <a:buAutoNum type="arabicPeriod"/>
            </a:pPr>
            <a:r>
              <a:rPr lang="en-US" sz="2500" dirty="0" smtClean="0"/>
              <a:t>Algorithm Selection</a:t>
            </a:r>
          </a:p>
          <a:p>
            <a:pPr marL="457200" indent="-457200">
              <a:lnSpc>
                <a:spcPct val="150000"/>
              </a:lnSpc>
              <a:buAutoNum type="arabicPeriod"/>
            </a:pPr>
            <a:r>
              <a:rPr lang="en-US" sz="2500" dirty="0" smtClean="0"/>
              <a:t>Training</a:t>
            </a:r>
          </a:p>
          <a:p>
            <a:pPr marL="457200" indent="-457200">
              <a:lnSpc>
                <a:spcPct val="150000"/>
              </a:lnSpc>
              <a:buAutoNum type="arabicPeriod"/>
            </a:pPr>
            <a:r>
              <a:rPr lang="en-US" sz="2500" dirty="0" smtClean="0"/>
              <a:t>Evaluation with the Test Data Set</a:t>
            </a:r>
          </a:p>
          <a:p>
            <a:pPr marL="457200" indent="-457200">
              <a:lnSpc>
                <a:spcPct val="150000"/>
              </a:lnSpc>
              <a:buAutoNum type="arabicPeriod"/>
            </a:pP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76200"/>
            <a:ext cx="10819051" cy="838200"/>
          </a:xfrm>
        </p:spPr>
        <p:txBody>
          <a:bodyPr>
            <a:normAutofit/>
          </a:bodyPr>
          <a:lstStyle/>
          <a:p>
            <a:r>
              <a:rPr lang="en-US" sz="4000" dirty="0" smtClean="0"/>
              <a:t>Algorithms for Classification</a:t>
            </a:r>
            <a:endParaRPr lang="en-US" sz="4000" dirty="0"/>
          </a:p>
        </p:txBody>
      </p:sp>
      <p:sp>
        <p:nvSpPr>
          <p:cNvPr id="3" name="Content Placeholder 2"/>
          <p:cNvSpPr>
            <a:spLocks noGrp="1"/>
          </p:cNvSpPr>
          <p:nvPr>
            <p:ph idx="1"/>
          </p:nvPr>
        </p:nvSpPr>
        <p:spPr>
          <a:xfrm>
            <a:off x="760412" y="990600"/>
            <a:ext cx="10462154" cy="5156200"/>
          </a:xfrm>
        </p:spPr>
        <p:txBody>
          <a:bodyPr>
            <a:normAutofit/>
          </a:bodyPr>
          <a:lstStyle/>
          <a:p>
            <a:r>
              <a:rPr lang="en-US" sz="2800" i="1" dirty="0" smtClean="0"/>
              <a:t>k nearest neighbour</a:t>
            </a:r>
          </a:p>
          <a:p>
            <a:r>
              <a:rPr lang="en-US" sz="2800" i="1" dirty="0" smtClean="0"/>
              <a:t>Logistic regression</a:t>
            </a:r>
          </a:p>
          <a:p>
            <a:r>
              <a:rPr lang="en-US" sz="2800" i="1" dirty="0" smtClean="0"/>
              <a:t>Decision tree</a:t>
            </a:r>
          </a:p>
          <a:p>
            <a:r>
              <a:rPr lang="en-US" sz="2800" i="1" dirty="0" smtClean="0"/>
              <a:t>support vector machine</a:t>
            </a:r>
          </a:p>
          <a:p>
            <a:r>
              <a:rPr lang="en-US" sz="2800" i="1" dirty="0" smtClean="0"/>
              <a:t>Naive bayes</a:t>
            </a:r>
          </a:p>
          <a:p>
            <a:r>
              <a:rPr lang="en-US" sz="2800" i="1" dirty="0" smtClean="0"/>
              <a:t>Random forest</a:t>
            </a:r>
            <a:endParaRPr lang="en-US" sz="2800"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spTree>
    <p:extLst>
      <p:ext uri="{BB962C8B-B14F-4D97-AF65-F5344CB8AC3E}">
        <p14:creationId xmlns:p14="http://schemas.microsoft.com/office/powerpoint/2010/main" xmlns="" val="37145226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76200"/>
            <a:ext cx="10819051" cy="762000"/>
          </a:xfrm>
        </p:spPr>
        <p:txBody>
          <a:bodyPr>
            <a:normAutofit/>
          </a:bodyPr>
          <a:lstStyle/>
          <a:p>
            <a:r>
              <a:rPr lang="en-US" sz="3600" b="1" dirty="0" smtClean="0"/>
              <a:t>K-Nearest Neighbor </a:t>
            </a:r>
            <a:r>
              <a:rPr lang="en-US" sz="3600" b="1" i="1" dirty="0" smtClean="0"/>
              <a:t>(KNN) Algorithm</a:t>
            </a:r>
          </a:p>
        </p:txBody>
      </p:sp>
      <p:sp>
        <p:nvSpPr>
          <p:cNvPr id="3" name="Content Placeholder 2"/>
          <p:cNvSpPr>
            <a:spLocks noGrp="1"/>
          </p:cNvSpPr>
          <p:nvPr>
            <p:ph idx="1"/>
          </p:nvPr>
        </p:nvSpPr>
        <p:spPr>
          <a:xfrm>
            <a:off x="531812" y="914400"/>
            <a:ext cx="10896600" cy="5791200"/>
          </a:xfrm>
        </p:spPr>
        <p:txBody>
          <a:bodyPr>
            <a:normAutofit lnSpcReduction="10000"/>
          </a:bodyPr>
          <a:lstStyle/>
          <a:p>
            <a:pPr algn="just">
              <a:lnSpc>
                <a:spcPct val="120000"/>
              </a:lnSpc>
            </a:pPr>
            <a:r>
              <a:rPr lang="en-US" dirty="0" smtClean="0"/>
              <a:t>K-Nearest Neighbors is one of the simplest supervised machine learning algorithms used for classification. It classifies a data point based on its neighbors’ classifications. It stores all available cases and classifies new cases based on similar features. </a:t>
            </a:r>
          </a:p>
          <a:p>
            <a:pPr algn="just">
              <a:lnSpc>
                <a:spcPct val="120000"/>
              </a:lnSpc>
            </a:pPr>
            <a:r>
              <a:rPr lang="en-US" dirty="0" smtClean="0"/>
              <a:t>It is a lazy learning algorithm that </a:t>
            </a:r>
            <a:r>
              <a:rPr lang="en-US" b="1" dirty="0" smtClean="0"/>
              <a:t>stores all instances corresponding to training data in n-dimensional space</a:t>
            </a:r>
            <a:endParaRPr lang="en-US" dirty="0" smtClean="0"/>
          </a:p>
          <a:p>
            <a:pPr algn="just">
              <a:lnSpc>
                <a:spcPct val="120000"/>
              </a:lnSpc>
            </a:pPr>
            <a:r>
              <a:rPr lang="en-US" dirty="0" smtClean="0"/>
              <a:t>Classification is computed from a simple majority vote of the k nearest neighbors of each point.</a:t>
            </a:r>
          </a:p>
          <a:p>
            <a:pPr algn="just">
              <a:lnSpc>
                <a:spcPct val="120000"/>
              </a:lnSpc>
            </a:pPr>
            <a:r>
              <a:rPr lang="en-US" dirty="0" smtClean="0"/>
              <a:t>To label a new point, it looks at the labeled points closest to that new point also known as its nearest neighbors. It has those neighbors vote, so whichever label most of the neighbors have is the label for the new point. The “k” is the number of neighbors it checks.</a:t>
            </a:r>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spTree>
    <p:extLst>
      <p:ext uri="{BB962C8B-B14F-4D97-AF65-F5344CB8AC3E}">
        <p14:creationId xmlns:p14="http://schemas.microsoft.com/office/powerpoint/2010/main" xmlns="" val="40036188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6200"/>
            <a:ext cx="10742851" cy="990600"/>
          </a:xfrm>
        </p:spPr>
        <p:txBody>
          <a:bodyPr>
            <a:normAutofit/>
          </a:bodyPr>
          <a:lstStyle/>
          <a:p>
            <a:r>
              <a:rPr lang="en-US" sz="4000" b="1" dirty="0" smtClean="0"/>
              <a:t>KNN</a:t>
            </a:r>
            <a:endParaRPr lang="en-US" sz="4000" b="1" dirty="0"/>
          </a:p>
        </p:txBody>
      </p:sp>
      <p:grpSp>
        <p:nvGrpSpPr>
          <p:cNvPr id="7" name="Group 6"/>
          <p:cNvGrpSpPr/>
          <p:nvPr/>
        </p:nvGrpSpPr>
        <p:grpSpPr>
          <a:xfrm>
            <a:off x="303212" y="1371600"/>
            <a:ext cx="11534775" cy="4905376"/>
            <a:chOff x="303212" y="1752600"/>
            <a:chExt cx="11534775" cy="4905376"/>
          </a:xfrm>
        </p:grpSpPr>
        <p:pic>
          <p:nvPicPr>
            <p:cNvPr id="32770" name="Picture 2" descr="claws"/>
            <p:cNvPicPr>
              <a:picLocks noChangeAspect="1" noChangeArrowheads="1"/>
            </p:cNvPicPr>
            <p:nvPr/>
          </p:nvPicPr>
          <p:blipFill>
            <a:blip r:embed="rId2"/>
            <a:srcRect/>
            <a:stretch>
              <a:fillRect/>
            </a:stretch>
          </p:blipFill>
          <p:spPr bwMode="auto">
            <a:xfrm>
              <a:off x="303212" y="1752600"/>
              <a:ext cx="3829050" cy="2590800"/>
            </a:xfrm>
            <a:prstGeom prst="rect">
              <a:avLst/>
            </a:prstGeom>
            <a:noFill/>
          </p:spPr>
        </p:pic>
        <p:pic>
          <p:nvPicPr>
            <p:cNvPr id="32772" name="Picture 4" descr="sharpness"/>
            <p:cNvPicPr>
              <a:picLocks noChangeAspect="1" noChangeArrowheads="1"/>
            </p:cNvPicPr>
            <p:nvPr/>
          </p:nvPicPr>
          <p:blipFill>
            <a:blip r:embed="rId3"/>
            <a:srcRect/>
            <a:stretch>
              <a:fillRect/>
            </a:stretch>
          </p:blipFill>
          <p:spPr bwMode="auto">
            <a:xfrm>
              <a:off x="4189412" y="1752600"/>
              <a:ext cx="3886200" cy="2600325"/>
            </a:xfrm>
            <a:prstGeom prst="rect">
              <a:avLst/>
            </a:prstGeom>
            <a:noFill/>
          </p:spPr>
        </p:pic>
        <p:pic>
          <p:nvPicPr>
            <p:cNvPr id="32774" name="Picture 6" descr="https://www.simplilearn.com/ice9/free_resources_article_thumb/legnth-ears.JPG"/>
            <p:cNvPicPr>
              <a:picLocks noChangeAspect="1" noChangeArrowheads="1"/>
            </p:cNvPicPr>
            <p:nvPr/>
          </p:nvPicPr>
          <p:blipFill>
            <a:blip r:embed="rId4"/>
            <a:srcRect/>
            <a:stretch>
              <a:fillRect/>
            </a:stretch>
          </p:blipFill>
          <p:spPr bwMode="auto">
            <a:xfrm>
              <a:off x="8075612" y="1752600"/>
              <a:ext cx="3762375" cy="2543175"/>
            </a:xfrm>
            <a:prstGeom prst="rect">
              <a:avLst/>
            </a:prstGeom>
            <a:noFill/>
          </p:spPr>
        </p:pic>
        <p:pic>
          <p:nvPicPr>
            <p:cNvPr id="32776" name="Picture 8" descr="knn"/>
            <p:cNvPicPr>
              <a:picLocks noChangeAspect="1" noChangeArrowheads="1"/>
            </p:cNvPicPr>
            <p:nvPr/>
          </p:nvPicPr>
          <p:blipFill>
            <a:blip r:embed="rId5"/>
            <a:srcRect/>
            <a:stretch>
              <a:fillRect/>
            </a:stretch>
          </p:blipFill>
          <p:spPr bwMode="auto">
            <a:xfrm>
              <a:off x="2989262" y="4648200"/>
              <a:ext cx="5467350" cy="2009776"/>
            </a:xfrm>
            <a:prstGeom prst="rect">
              <a:avLst/>
            </a:prstGeom>
            <a:noFill/>
          </p:spPr>
        </p:pic>
      </p:grpSp>
      <p:pic>
        <p:nvPicPr>
          <p:cNvPr id="8" name="Picture 1" descr="Description: Description: C:\Users\COE\Desktop\anurag university logo new.png"/>
          <p:cNvPicPr>
            <a:picLocks noChangeAspect="1" noChangeArrowheads="1"/>
          </p:cNvPicPr>
          <p:nvPr/>
        </p:nvPicPr>
        <p:blipFill>
          <a:blip r:embed="rId6"/>
          <a:srcRect/>
          <a:stretch>
            <a:fillRect/>
          </a:stretch>
        </p:blipFill>
        <p:spPr bwMode="auto">
          <a:xfrm>
            <a:off x="11352212" y="-1"/>
            <a:ext cx="836613" cy="7843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76200"/>
            <a:ext cx="10819051" cy="762000"/>
          </a:xfrm>
        </p:spPr>
        <p:txBody>
          <a:bodyPr>
            <a:normAutofit/>
          </a:bodyPr>
          <a:lstStyle/>
          <a:p>
            <a:r>
              <a:rPr lang="en-US" sz="3600" b="1" dirty="0" smtClean="0"/>
              <a:t>K-Nearest Neighbor </a:t>
            </a:r>
            <a:r>
              <a:rPr lang="en-US" sz="3600" b="1" i="1" dirty="0" smtClean="0"/>
              <a:t>(KNN) Algorithm</a:t>
            </a:r>
          </a:p>
        </p:txBody>
      </p:sp>
      <p:sp>
        <p:nvSpPr>
          <p:cNvPr id="3" name="Content Placeholder 2"/>
          <p:cNvSpPr>
            <a:spLocks noGrp="1"/>
          </p:cNvSpPr>
          <p:nvPr>
            <p:ph idx="1"/>
          </p:nvPr>
        </p:nvSpPr>
        <p:spPr>
          <a:xfrm>
            <a:off x="531812" y="914400"/>
            <a:ext cx="10896600" cy="5791200"/>
          </a:xfrm>
        </p:spPr>
        <p:txBody>
          <a:bodyPr/>
          <a:lstStyle/>
          <a:p>
            <a:pPr algn="just">
              <a:lnSpc>
                <a:spcPct val="120000"/>
              </a:lnSpc>
            </a:pPr>
            <a:r>
              <a:rPr lang="en-US" dirty="0" smtClean="0"/>
              <a:t>These distance functions can be Euclidean, Manhattan, </a:t>
            </a:r>
            <a:r>
              <a:rPr lang="en-US" dirty="0" err="1" smtClean="0"/>
              <a:t>Minkowski</a:t>
            </a:r>
            <a:r>
              <a:rPr lang="en-US" dirty="0" smtClean="0"/>
              <a:t> and Hamming distance</a:t>
            </a:r>
          </a:p>
          <a:p>
            <a:pPr>
              <a:buNone/>
            </a:pPr>
            <a:r>
              <a:rPr lang="en-US" b="1" dirty="0" smtClean="0"/>
              <a:t>How to Choose the Factor ‘K’?</a:t>
            </a:r>
          </a:p>
          <a:p>
            <a:r>
              <a:rPr lang="en-US" dirty="0" smtClean="0"/>
              <a:t>A KNN algorithm is based on feature similarity. Selecting the right K value is a process called parameter tuning, which is important to achieve higher accuracy. </a:t>
            </a:r>
            <a:br>
              <a:rPr lang="en-US" dirty="0" smtClean="0"/>
            </a:br>
            <a:endParaRPr lang="en-US" dirty="0"/>
          </a:p>
          <a:p>
            <a:r>
              <a:rPr lang="en-US" dirty="0" err="1" smtClean="0"/>
              <a:t>Sqrt</a:t>
            </a:r>
            <a:r>
              <a:rPr lang="en-US" dirty="0" smtClean="0"/>
              <a:t>(n), where n is the total number of data points</a:t>
            </a:r>
          </a:p>
          <a:p>
            <a:r>
              <a:rPr lang="en-US" dirty="0" smtClean="0"/>
              <a:t>Odd value of ‘k’ is selected to avoid confusion</a:t>
            </a:r>
          </a:p>
          <a:p>
            <a:pPr>
              <a:buNone/>
            </a:pPr>
            <a:r>
              <a:rPr lang="en-US" dirty="0" smtClean="0"/>
              <a:t>We can use </a:t>
            </a:r>
            <a:r>
              <a:rPr lang="en-US" b="1" i="1" dirty="0" smtClean="0"/>
              <a:t>KNN </a:t>
            </a:r>
            <a:r>
              <a:rPr lang="en-US" i="1" dirty="0" smtClean="0"/>
              <a:t>when</a:t>
            </a:r>
            <a:r>
              <a:rPr lang="en-US" b="1" i="1" dirty="0" smtClean="0"/>
              <a:t> data is labeled, noise free and dataset is small</a:t>
            </a:r>
          </a:p>
          <a:p>
            <a:pPr>
              <a:buNone/>
            </a:pPr>
            <a:endParaRPr lang="en-US" dirty="0" smtClean="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spTree>
    <p:extLst>
      <p:ext uri="{BB962C8B-B14F-4D97-AF65-F5344CB8AC3E}">
        <p14:creationId xmlns:p14="http://schemas.microsoft.com/office/powerpoint/2010/main" xmlns="" val="40036188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152400"/>
            <a:ext cx="10157354" cy="457200"/>
          </a:xfrm>
        </p:spPr>
        <p:txBody>
          <a:bodyPr>
            <a:normAutofit fontScale="90000"/>
          </a:bodyPr>
          <a:lstStyle/>
          <a:p>
            <a:r>
              <a:rPr lang="en-US" dirty="0" err="1" smtClean="0"/>
              <a:t>kNN</a:t>
            </a:r>
            <a:r>
              <a:rPr lang="en-US" dirty="0" smtClean="0"/>
              <a:t> algorithm</a:t>
            </a:r>
            <a:endParaRPr lang="en-US" dirty="0"/>
          </a:p>
        </p:txBody>
      </p:sp>
      <p:sp>
        <p:nvSpPr>
          <p:cNvPr id="3" name="Content Placeholder 2"/>
          <p:cNvSpPr>
            <a:spLocks noGrp="1"/>
          </p:cNvSpPr>
          <p:nvPr>
            <p:ph idx="1"/>
          </p:nvPr>
        </p:nvSpPr>
        <p:spPr>
          <a:xfrm>
            <a:off x="455612" y="533400"/>
            <a:ext cx="11277600" cy="6172200"/>
          </a:xfrm>
        </p:spPr>
        <p:txBody>
          <a:bodyPr>
            <a:normAutofit fontScale="92500" lnSpcReduction="20000"/>
          </a:bodyPr>
          <a:lstStyle/>
          <a:p>
            <a:pPr algn="just">
              <a:lnSpc>
                <a:spcPct val="150000"/>
              </a:lnSpc>
            </a:pPr>
            <a:r>
              <a:rPr lang="en-US" b="1" dirty="0" smtClean="0"/>
              <a:t>Input: </a:t>
            </a:r>
            <a:r>
              <a:rPr lang="en-US" dirty="0" smtClean="0"/>
              <a:t>Training data set, test data set (or data points), value of ‘k’ (i.e. number of nearest neighbours to be considered) </a:t>
            </a:r>
          </a:p>
          <a:p>
            <a:pPr algn="just">
              <a:lnSpc>
                <a:spcPct val="150000"/>
              </a:lnSpc>
              <a:buNone/>
            </a:pPr>
            <a:r>
              <a:rPr lang="en-US" b="1" dirty="0" smtClean="0"/>
              <a:t>Steps: </a:t>
            </a:r>
          </a:p>
          <a:p>
            <a:pPr>
              <a:lnSpc>
                <a:spcPct val="150000"/>
              </a:lnSpc>
            </a:pPr>
            <a:r>
              <a:rPr lang="en-US" b="1" dirty="0" smtClean="0"/>
              <a:t>Step-1:</a:t>
            </a:r>
            <a:r>
              <a:rPr lang="en-US" dirty="0" smtClean="0"/>
              <a:t>  Calculate Similarity based on distance function</a:t>
            </a:r>
          </a:p>
          <a:p>
            <a:pPr>
              <a:lnSpc>
                <a:spcPct val="150000"/>
              </a:lnSpc>
            </a:pPr>
            <a:r>
              <a:rPr lang="en-US" b="1" dirty="0" smtClean="0"/>
              <a:t>Step-2: </a:t>
            </a:r>
            <a:r>
              <a:rPr lang="en-US" dirty="0" smtClean="0"/>
              <a:t>Choose the K value  </a:t>
            </a:r>
          </a:p>
          <a:p>
            <a:pPr>
              <a:lnSpc>
                <a:spcPct val="150000"/>
              </a:lnSpc>
            </a:pPr>
            <a:r>
              <a:rPr lang="en-US" b="1" dirty="0" smtClean="0"/>
              <a:t>Step-2:</a:t>
            </a:r>
            <a:r>
              <a:rPr lang="en-US" dirty="0" smtClean="0"/>
              <a:t> Find K-Nearest Neighbors and  rank them based on minimal distance </a:t>
            </a:r>
          </a:p>
          <a:p>
            <a:pPr>
              <a:lnSpc>
                <a:spcPct val="150000"/>
              </a:lnSpc>
            </a:pPr>
            <a:r>
              <a:rPr lang="en-US" b="1" dirty="0" smtClean="0"/>
              <a:t>Step-3:</a:t>
            </a:r>
            <a:r>
              <a:rPr lang="en-US" dirty="0" smtClean="0"/>
              <a:t> Among these k neighbors, count the number of the data points in each category.</a:t>
            </a:r>
          </a:p>
          <a:p>
            <a:pPr>
              <a:lnSpc>
                <a:spcPct val="150000"/>
              </a:lnSpc>
            </a:pPr>
            <a:r>
              <a:rPr lang="en-US" b="1" dirty="0" smtClean="0"/>
              <a:t>Step-5:</a:t>
            </a:r>
            <a:r>
              <a:rPr lang="en-US" dirty="0" smtClean="0"/>
              <a:t> Assign the new data points to the category for which the number of the neighbor is maximum.</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52400"/>
            <a:ext cx="10157354" cy="762000"/>
          </a:xfrm>
        </p:spPr>
        <p:txBody>
          <a:bodyPr>
            <a:normAutofit/>
          </a:bodyPr>
          <a:lstStyle/>
          <a:p>
            <a:r>
              <a:rPr lang="en-US" sz="4000" dirty="0" smtClean="0"/>
              <a:t>How Does KNN work?</a:t>
            </a:r>
            <a:endParaRPr lang="en-US" sz="4000" dirty="0"/>
          </a:p>
        </p:txBody>
      </p:sp>
      <p:sp>
        <p:nvSpPr>
          <p:cNvPr id="3" name="Content Placeholder 2"/>
          <p:cNvSpPr>
            <a:spLocks noGrp="1"/>
          </p:cNvSpPr>
          <p:nvPr>
            <p:ph idx="1"/>
          </p:nvPr>
        </p:nvSpPr>
        <p:spPr>
          <a:xfrm>
            <a:off x="608013" y="1066800"/>
            <a:ext cx="6629400" cy="5562600"/>
          </a:xfrm>
        </p:spPr>
        <p:txBody>
          <a:bodyPr/>
          <a:lstStyle/>
          <a:p>
            <a:pPr algn="just">
              <a:lnSpc>
                <a:spcPct val="150000"/>
              </a:lnSpc>
            </a:pPr>
            <a:r>
              <a:rPr lang="en-US" dirty="0" smtClean="0"/>
              <a:t>Consider a dataset with two variables height(</a:t>
            </a:r>
            <a:r>
              <a:rPr lang="en-US" dirty="0" err="1" smtClean="0"/>
              <a:t>cms</a:t>
            </a:r>
            <a:r>
              <a:rPr lang="en-US" dirty="0" smtClean="0"/>
              <a:t>), weight(kg) and each data point is classified as Normal and Underweight </a:t>
            </a:r>
            <a:endParaRPr lang="en-US" dirty="0"/>
          </a:p>
        </p:txBody>
      </p:sp>
      <p:pic>
        <p:nvPicPr>
          <p:cNvPr id="1026" name="Picture 2"/>
          <p:cNvPicPr>
            <a:picLocks noChangeAspect="1" noChangeArrowheads="1"/>
          </p:cNvPicPr>
          <p:nvPr/>
        </p:nvPicPr>
        <p:blipFill>
          <a:blip r:embed="rId2"/>
          <a:srcRect/>
          <a:stretch>
            <a:fillRect/>
          </a:stretch>
        </p:blipFill>
        <p:spPr bwMode="auto">
          <a:xfrm>
            <a:off x="7847012" y="1676400"/>
            <a:ext cx="3838575" cy="3562350"/>
          </a:xfrm>
          <a:prstGeom prst="rect">
            <a:avLst/>
          </a:prstGeom>
          <a:noFill/>
          <a:ln w="9525">
            <a:noFill/>
            <a:miter lim="800000"/>
            <a:headEnd/>
            <a:tailEnd/>
          </a:ln>
          <a:effectLst/>
        </p:spPr>
      </p:pic>
      <p:pic>
        <p:nvPicPr>
          <p:cNvPr id="1028" name="Picture 4" descr="https://2.bp.blogspot.com/-VSgHTe470Po/WjhZimqmDgI/AAAAAAAAGiA/j60crf319gM5QVkqMxyCkIPNA78sQkj-ACLcBGAs/s1600/distance.PNG"/>
          <p:cNvPicPr>
            <a:picLocks noChangeAspect="1" noChangeArrowheads="1"/>
          </p:cNvPicPr>
          <p:nvPr/>
        </p:nvPicPr>
        <p:blipFill>
          <a:blip r:embed="rId3"/>
          <a:srcRect/>
          <a:stretch>
            <a:fillRect/>
          </a:stretch>
        </p:blipFill>
        <p:spPr bwMode="auto">
          <a:xfrm>
            <a:off x="1674812" y="3505200"/>
            <a:ext cx="3581400" cy="309461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04800"/>
            <a:ext cx="6424903" cy="838200"/>
          </a:xfrm>
        </p:spPr>
        <p:txBody>
          <a:bodyPr/>
          <a:lstStyle/>
          <a:p>
            <a:r>
              <a:rPr lang="en-US" dirty="0" smtClean="0"/>
              <a:t>How Does KNN work?</a:t>
            </a:r>
            <a:endParaRPr lang="en-US" dirty="0"/>
          </a:p>
        </p:txBody>
      </p:sp>
      <p:sp>
        <p:nvSpPr>
          <p:cNvPr id="3" name="Content Placeholder 2"/>
          <p:cNvSpPr>
            <a:spLocks noGrp="1"/>
          </p:cNvSpPr>
          <p:nvPr>
            <p:ph idx="1"/>
          </p:nvPr>
        </p:nvSpPr>
        <p:spPr>
          <a:xfrm>
            <a:off x="455613" y="1701800"/>
            <a:ext cx="7162800" cy="4470400"/>
          </a:xfrm>
        </p:spPr>
        <p:txBody>
          <a:bodyPr/>
          <a:lstStyle/>
          <a:p>
            <a:pPr algn="just">
              <a:lnSpc>
                <a:spcPct val="150000"/>
              </a:lnSpc>
            </a:pPr>
            <a:r>
              <a:rPr lang="en-US" dirty="0" smtClean="0"/>
              <a:t>Suppose we have height, weight and T-shirt size of some customers and we need to predict the T-shirt size of a new customer given only height and weight information we have. Data including height, weight and T-shirt size information is shown below </a:t>
            </a:r>
            <a:endParaRPr lang="en-US" dirty="0"/>
          </a:p>
        </p:txBody>
      </p:sp>
      <p:pic>
        <p:nvPicPr>
          <p:cNvPr id="2050" name="Picture 2"/>
          <p:cNvPicPr>
            <a:picLocks noChangeAspect="1" noChangeArrowheads="1"/>
          </p:cNvPicPr>
          <p:nvPr/>
        </p:nvPicPr>
        <p:blipFill>
          <a:blip r:embed="rId2"/>
          <a:srcRect/>
          <a:stretch>
            <a:fillRect/>
          </a:stretch>
        </p:blipFill>
        <p:spPr bwMode="auto">
          <a:xfrm>
            <a:off x="8151812" y="76200"/>
            <a:ext cx="3276600" cy="6634088"/>
          </a:xfrm>
          <a:prstGeom prst="rect">
            <a:avLst/>
          </a:prstGeom>
          <a:noFill/>
          <a:ln w="9525">
            <a:noFill/>
            <a:miter lim="800000"/>
            <a:headEnd/>
            <a:tailEnd/>
          </a:ln>
          <a:effectLst/>
        </p:spPr>
      </p:pic>
      <p:sp>
        <p:nvSpPr>
          <p:cNvPr id="5" name="Rectangle 4"/>
          <p:cNvSpPr/>
          <p:nvPr/>
        </p:nvSpPr>
        <p:spPr>
          <a:xfrm>
            <a:off x="379412" y="5410200"/>
            <a:ext cx="7315200" cy="830997"/>
          </a:xfrm>
          <a:prstGeom prst="rect">
            <a:avLst/>
          </a:prstGeom>
        </p:spPr>
        <p:txBody>
          <a:bodyPr wrap="square">
            <a:spAutoFit/>
          </a:bodyPr>
          <a:lstStyle/>
          <a:p>
            <a:r>
              <a:rPr lang="en-US" dirty="0" smtClean="0"/>
              <a:t>If a  customer  has height 161cm and weight 61kg  then what would be his T-Shirt size?</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990600"/>
          </a:xfrm>
        </p:spPr>
        <p:txBody>
          <a:bodyPr/>
          <a:lstStyle/>
          <a:p>
            <a:r>
              <a:rPr lang="en-US" dirty="0" smtClean="0"/>
              <a:t>How Does KNN work?</a:t>
            </a:r>
            <a:endParaRPr lang="en-US" dirty="0"/>
          </a:p>
        </p:txBody>
      </p:sp>
      <p:sp>
        <p:nvSpPr>
          <p:cNvPr id="3" name="Content Placeholder 2"/>
          <p:cNvSpPr>
            <a:spLocks noGrp="1"/>
          </p:cNvSpPr>
          <p:nvPr>
            <p:ph idx="1"/>
          </p:nvPr>
        </p:nvSpPr>
        <p:spPr>
          <a:xfrm>
            <a:off x="912812" y="1143000"/>
            <a:ext cx="10361851" cy="5334000"/>
          </a:xfrm>
        </p:spPr>
        <p:txBody>
          <a:bodyPr/>
          <a:lstStyle/>
          <a:p>
            <a:r>
              <a:rPr lang="en-US" b="1" dirty="0" smtClean="0"/>
              <a:t>Step 1 : Calculate Similarity based on distance function</a:t>
            </a:r>
            <a:r>
              <a:rPr lang="en-US" dirty="0" smtClean="0"/>
              <a:t/>
            </a:r>
            <a:br>
              <a:rPr lang="en-US" dirty="0" smtClean="0"/>
            </a:br>
            <a:endParaRPr lang="en-US" dirty="0"/>
          </a:p>
        </p:txBody>
      </p:sp>
      <p:pic>
        <p:nvPicPr>
          <p:cNvPr id="1026" name="Picture 2"/>
          <p:cNvPicPr>
            <a:picLocks noChangeAspect="1" noChangeArrowheads="1"/>
          </p:cNvPicPr>
          <p:nvPr/>
        </p:nvPicPr>
        <p:blipFill>
          <a:blip r:embed="rId2"/>
          <a:srcRect/>
          <a:stretch>
            <a:fillRect/>
          </a:stretch>
        </p:blipFill>
        <p:spPr bwMode="auto">
          <a:xfrm>
            <a:off x="1141412" y="1752600"/>
            <a:ext cx="9896475" cy="402907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76200"/>
            <a:ext cx="10744200" cy="1143000"/>
          </a:xfrm>
        </p:spPr>
        <p:txBody>
          <a:bodyPr/>
          <a:lstStyle/>
          <a:p>
            <a:r>
              <a:rPr lang="en-US" dirty="0" smtClean="0"/>
              <a:t>Another Problem</a:t>
            </a:r>
            <a:endParaRPr lang="en-US" dirty="0"/>
          </a:p>
        </p:txBody>
      </p:sp>
      <p:pic>
        <p:nvPicPr>
          <p:cNvPr id="2050" name="Picture 2"/>
          <p:cNvPicPr>
            <a:picLocks noChangeAspect="1" noChangeArrowheads="1"/>
          </p:cNvPicPr>
          <p:nvPr/>
        </p:nvPicPr>
        <p:blipFill>
          <a:blip r:embed="rId2"/>
          <a:srcRect/>
          <a:stretch>
            <a:fillRect/>
          </a:stretch>
        </p:blipFill>
        <p:spPr bwMode="auto">
          <a:xfrm>
            <a:off x="6561137" y="1219200"/>
            <a:ext cx="5095875" cy="512445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79412" y="1737756"/>
            <a:ext cx="6096000" cy="344384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04800"/>
            <a:ext cx="10742851" cy="762000"/>
          </a:xfrm>
        </p:spPr>
        <p:txBody>
          <a:bodyPr>
            <a:normAutofit/>
          </a:bodyPr>
          <a:lstStyle/>
          <a:p>
            <a:r>
              <a:rPr lang="en-US" sz="4000" dirty="0" smtClean="0"/>
              <a:t>Topics </a:t>
            </a:r>
            <a:r>
              <a:rPr lang="en-US" sz="4000" dirty="0"/>
              <a:t>to Be Covered</a:t>
            </a:r>
          </a:p>
        </p:txBody>
      </p:sp>
      <p:sp>
        <p:nvSpPr>
          <p:cNvPr id="3" name="Content Placeholder 2"/>
          <p:cNvSpPr>
            <a:spLocks noGrp="1"/>
          </p:cNvSpPr>
          <p:nvPr>
            <p:ph idx="1"/>
          </p:nvPr>
        </p:nvSpPr>
        <p:spPr>
          <a:xfrm>
            <a:off x="684212" y="1295400"/>
            <a:ext cx="10590451" cy="4876800"/>
          </a:xfrm>
        </p:spPr>
        <p:txBody>
          <a:bodyPr>
            <a:normAutofit/>
          </a:bodyPr>
          <a:lstStyle/>
          <a:p>
            <a:r>
              <a:rPr lang="en-US" dirty="0" smtClean="0"/>
              <a:t>What is Classification?</a:t>
            </a:r>
          </a:p>
          <a:p>
            <a:r>
              <a:rPr lang="en-US" dirty="0" smtClean="0"/>
              <a:t>General approach to Classification</a:t>
            </a:r>
            <a:endParaRPr lang="en-US" dirty="0"/>
          </a:p>
          <a:p>
            <a:r>
              <a:rPr lang="en-US" dirty="0" smtClean="0"/>
              <a:t>K-Nearest Neighbor Algorithm</a:t>
            </a:r>
            <a:endParaRPr lang="en-US" dirty="0"/>
          </a:p>
          <a:p>
            <a:r>
              <a:rPr lang="en-US" dirty="0" smtClean="0"/>
              <a:t>Logistic regression</a:t>
            </a:r>
            <a:endParaRPr lang="en-US" dirty="0"/>
          </a:p>
          <a:p>
            <a:r>
              <a:rPr lang="en-US" dirty="0" smtClean="0"/>
              <a:t>Decision Trees</a:t>
            </a:r>
          </a:p>
          <a:p>
            <a:r>
              <a:rPr lang="en-US" dirty="0" smtClean="0"/>
              <a:t>Naive Bayesian</a:t>
            </a:r>
          </a:p>
          <a:p>
            <a:r>
              <a:rPr lang="en-US" dirty="0" smtClean="0"/>
              <a:t>Support Vector Machine (SVM)</a:t>
            </a:r>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spTree>
    <p:extLst>
      <p:ext uri="{BB962C8B-B14F-4D97-AF65-F5344CB8AC3E}">
        <p14:creationId xmlns:p14="http://schemas.microsoft.com/office/powerpoint/2010/main" xmlns="" val="11530747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674812" y="457200"/>
            <a:ext cx="7543800" cy="5748231"/>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370138" y="1176338"/>
            <a:ext cx="7448550" cy="45053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76200"/>
            <a:ext cx="10157354" cy="533400"/>
          </a:xfrm>
        </p:spPr>
        <p:txBody>
          <a:bodyPr>
            <a:normAutofit fontScale="90000"/>
          </a:bodyPr>
          <a:lstStyle/>
          <a:p>
            <a:r>
              <a:rPr lang="en-US" sz="3600" b="1" dirty="0" smtClean="0"/>
              <a:t>K-Nearest Neighbor </a:t>
            </a:r>
            <a:r>
              <a:rPr lang="en-US" sz="3600" b="1" i="1" dirty="0" smtClean="0"/>
              <a:t>(KNN) Algorithm</a:t>
            </a:r>
            <a:endParaRPr lang="en-US" sz="3600" dirty="0"/>
          </a:p>
        </p:txBody>
      </p:sp>
      <p:sp>
        <p:nvSpPr>
          <p:cNvPr id="3" name="Content Placeholder 2"/>
          <p:cNvSpPr>
            <a:spLocks noGrp="1"/>
          </p:cNvSpPr>
          <p:nvPr>
            <p:ph idx="1"/>
          </p:nvPr>
        </p:nvSpPr>
        <p:spPr>
          <a:xfrm>
            <a:off x="379412" y="609600"/>
            <a:ext cx="11201400" cy="6172200"/>
          </a:xfrm>
        </p:spPr>
        <p:txBody>
          <a:bodyPr>
            <a:normAutofit fontScale="92500" lnSpcReduction="20000"/>
          </a:bodyPr>
          <a:lstStyle/>
          <a:p>
            <a:pPr>
              <a:buNone/>
            </a:pPr>
            <a:r>
              <a:rPr lang="en-US" sz="2800" b="1" dirty="0" smtClean="0"/>
              <a:t>Applications</a:t>
            </a:r>
            <a:endParaRPr lang="en-US" sz="2800" dirty="0" smtClean="0"/>
          </a:p>
          <a:p>
            <a:r>
              <a:rPr lang="en-US" sz="2800" dirty="0" smtClean="0"/>
              <a:t>Recommender Systems</a:t>
            </a:r>
          </a:p>
          <a:p>
            <a:r>
              <a:rPr lang="en-US" sz="2800" dirty="0" smtClean="0"/>
              <a:t>Document / Content Searching</a:t>
            </a:r>
          </a:p>
          <a:p>
            <a:pPr>
              <a:buNone/>
            </a:pPr>
            <a:r>
              <a:rPr lang="en-US" sz="2700" b="1" dirty="0" smtClean="0"/>
              <a:t>Advantages </a:t>
            </a:r>
          </a:p>
          <a:p>
            <a:r>
              <a:rPr lang="en-US" sz="2800" dirty="0" smtClean="0"/>
              <a:t>Extremely simple algorithm – easy to understand </a:t>
            </a:r>
          </a:p>
          <a:p>
            <a:r>
              <a:rPr lang="en-US" sz="2800" dirty="0" smtClean="0"/>
              <a:t>Very effective in certain situations, e.g. for recommender system design </a:t>
            </a:r>
          </a:p>
          <a:p>
            <a:r>
              <a:rPr lang="en-US" sz="2800" dirty="0" smtClean="0"/>
              <a:t>Very fast or almost no time required for the training phase</a:t>
            </a:r>
          </a:p>
          <a:p>
            <a:pPr>
              <a:buNone/>
            </a:pPr>
            <a:r>
              <a:rPr lang="en-US" sz="2700" b="1" dirty="0" smtClean="0"/>
              <a:t>Disadvantages </a:t>
            </a:r>
          </a:p>
          <a:p>
            <a:r>
              <a:rPr lang="en-US" sz="2800" dirty="0" smtClean="0"/>
              <a:t>Does not learn anything</a:t>
            </a:r>
          </a:p>
          <a:p>
            <a:r>
              <a:rPr lang="en-US" sz="2800" dirty="0" smtClean="0"/>
              <a:t>Computation cost is high because of calculating the distance between the data points for all the training samples.</a:t>
            </a:r>
          </a:p>
          <a:p>
            <a:pPr>
              <a:buNone/>
            </a:pPr>
            <a:endParaRPr lang="en-US" sz="2800"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spTree>
    <p:extLst>
      <p:ext uri="{BB962C8B-B14F-4D97-AF65-F5344CB8AC3E}">
        <p14:creationId xmlns:p14="http://schemas.microsoft.com/office/powerpoint/2010/main" xmlns="" val="2369764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6200"/>
            <a:ext cx="10742851" cy="762000"/>
          </a:xfrm>
        </p:spPr>
        <p:txBody>
          <a:bodyPr>
            <a:noAutofit/>
          </a:bodyPr>
          <a:lstStyle/>
          <a:p>
            <a:r>
              <a:rPr lang="en-US" sz="3200" b="1" dirty="0" smtClean="0"/>
              <a:t>Metrics to Evaluate ML Classification Algorithms</a:t>
            </a:r>
            <a:endParaRPr lang="en-US" sz="3200"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989012" y="1066800"/>
            <a:ext cx="9858375" cy="5372100"/>
          </a:xfrm>
          <a:prstGeom prst="rect">
            <a:avLst/>
          </a:prstGeom>
          <a:noFill/>
          <a:ln w="9525">
            <a:noFill/>
            <a:miter lim="800000"/>
            <a:headEnd/>
            <a:tailEnd/>
          </a:ln>
          <a:effectLst/>
        </p:spPr>
      </p:pic>
    </p:spTree>
    <p:extLst>
      <p:ext uri="{BB962C8B-B14F-4D97-AF65-F5344CB8AC3E}">
        <p14:creationId xmlns:p14="http://schemas.microsoft.com/office/powerpoint/2010/main" xmlns="" val="35968158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6200"/>
            <a:ext cx="10742851" cy="914400"/>
          </a:xfrm>
        </p:spPr>
        <p:txBody>
          <a:bodyPr>
            <a:normAutofit/>
          </a:bodyPr>
          <a:lstStyle/>
          <a:p>
            <a:r>
              <a:rPr lang="en-US" sz="3600" b="1" dirty="0" smtClean="0"/>
              <a:t>Metrics to Evaluate ML Classification Algorithms</a:t>
            </a:r>
            <a:endParaRPr lang="en-US" sz="3600" dirty="0"/>
          </a:p>
        </p:txBody>
      </p:sp>
      <p:sp>
        <p:nvSpPr>
          <p:cNvPr id="3" name="Content Placeholder 2"/>
          <p:cNvSpPr>
            <a:spLocks noGrp="1"/>
          </p:cNvSpPr>
          <p:nvPr>
            <p:ph idx="1"/>
          </p:nvPr>
        </p:nvSpPr>
        <p:spPr>
          <a:xfrm>
            <a:off x="684212" y="1219200"/>
            <a:ext cx="10590451" cy="4953000"/>
          </a:xfrm>
        </p:spPr>
        <p:txBody>
          <a:bodyPr>
            <a:normAutofit lnSpcReduction="10000"/>
          </a:bodyPr>
          <a:lstStyle/>
          <a:p>
            <a:pPr>
              <a:lnSpc>
                <a:spcPct val="150000"/>
              </a:lnSpc>
            </a:pPr>
            <a:r>
              <a:rPr lang="en-US" b="1" dirty="0" smtClean="0"/>
              <a:t>True positives:</a:t>
            </a:r>
            <a:r>
              <a:rPr lang="en-US" dirty="0" smtClean="0"/>
              <a:t> The number of positive observations the model correctly predicted as positive.</a:t>
            </a:r>
          </a:p>
          <a:p>
            <a:pPr>
              <a:lnSpc>
                <a:spcPct val="150000"/>
              </a:lnSpc>
            </a:pPr>
            <a:r>
              <a:rPr lang="en-US" b="1" dirty="0" smtClean="0"/>
              <a:t>False-positive: </a:t>
            </a:r>
            <a:r>
              <a:rPr lang="en-US" dirty="0" smtClean="0"/>
              <a:t>The number of negative observations the model incorrectly predicted as positive.</a:t>
            </a:r>
          </a:p>
          <a:p>
            <a:pPr>
              <a:lnSpc>
                <a:spcPct val="150000"/>
              </a:lnSpc>
            </a:pPr>
            <a:r>
              <a:rPr lang="en-US" b="1" dirty="0" smtClean="0"/>
              <a:t>True negative:</a:t>
            </a:r>
            <a:r>
              <a:rPr lang="en-US" dirty="0" smtClean="0"/>
              <a:t> The number of negative observations the model correctly predicted as negative.</a:t>
            </a:r>
          </a:p>
          <a:p>
            <a:pPr>
              <a:lnSpc>
                <a:spcPct val="150000"/>
              </a:lnSpc>
            </a:pPr>
            <a:r>
              <a:rPr lang="en-US" b="1" dirty="0" smtClean="0"/>
              <a:t>False-negative:</a:t>
            </a:r>
            <a:r>
              <a:rPr lang="en-US" dirty="0" smtClean="0"/>
              <a:t> The number of positive observations the model incorrectly predicted as negative.</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6200"/>
            <a:ext cx="10742851" cy="457200"/>
          </a:xfrm>
        </p:spPr>
        <p:txBody>
          <a:bodyPr>
            <a:noAutofit/>
          </a:bodyPr>
          <a:lstStyle/>
          <a:p>
            <a:r>
              <a:rPr lang="en-US" sz="3200" b="1" dirty="0" smtClean="0"/>
              <a:t>Metrics to Evaluate ML Classification Algorithms</a:t>
            </a:r>
            <a:endParaRPr lang="en-US" sz="3200"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pic>
        <p:nvPicPr>
          <p:cNvPr id="2050" name="Picture 2"/>
          <p:cNvPicPr>
            <a:picLocks noChangeAspect="1" noChangeArrowheads="1"/>
          </p:cNvPicPr>
          <p:nvPr/>
        </p:nvPicPr>
        <p:blipFill>
          <a:blip r:embed="rId3"/>
          <a:srcRect/>
          <a:stretch>
            <a:fillRect/>
          </a:stretch>
        </p:blipFill>
        <p:spPr bwMode="auto">
          <a:xfrm>
            <a:off x="1141412" y="533400"/>
            <a:ext cx="9867900" cy="6143625"/>
          </a:xfrm>
          <a:prstGeom prst="rect">
            <a:avLst/>
          </a:prstGeom>
          <a:noFill/>
          <a:ln w="9525">
            <a:noFill/>
            <a:miter lim="800000"/>
            <a:headEnd/>
            <a:tailEnd/>
          </a:ln>
          <a:effectLst/>
        </p:spPr>
      </p:pic>
    </p:spTree>
    <p:extLst>
      <p:ext uri="{BB962C8B-B14F-4D97-AF65-F5344CB8AC3E}">
        <p14:creationId xmlns:p14="http://schemas.microsoft.com/office/powerpoint/2010/main" xmlns="" val="35968158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28600"/>
            <a:ext cx="10742851" cy="457200"/>
          </a:xfrm>
        </p:spPr>
        <p:txBody>
          <a:bodyPr>
            <a:noAutofit/>
          </a:bodyPr>
          <a:lstStyle/>
          <a:p>
            <a:r>
              <a:rPr lang="en-US" sz="3200" b="1" dirty="0" smtClean="0"/>
              <a:t>Metrics to Evaluate ML Classification Algorithms</a:t>
            </a:r>
            <a:endParaRPr lang="en-US" sz="3200"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pic>
        <p:nvPicPr>
          <p:cNvPr id="3074" name="Picture 2"/>
          <p:cNvPicPr>
            <a:picLocks noChangeAspect="1" noChangeArrowheads="1"/>
          </p:cNvPicPr>
          <p:nvPr/>
        </p:nvPicPr>
        <p:blipFill>
          <a:blip r:embed="rId3"/>
          <a:srcRect/>
          <a:stretch>
            <a:fillRect/>
          </a:stretch>
        </p:blipFill>
        <p:spPr bwMode="auto">
          <a:xfrm>
            <a:off x="1217613" y="1223963"/>
            <a:ext cx="9753600" cy="4410075"/>
          </a:xfrm>
          <a:prstGeom prst="rect">
            <a:avLst/>
          </a:prstGeom>
          <a:noFill/>
          <a:ln w="9525">
            <a:noFill/>
            <a:miter lim="800000"/>
            <a:headEnd/>
            <a:tailEnd/>
          </a:ln>
          <a:effectLst/>
        </p:spPr>
      </p:pic>
    </p:spTree>
    <p:extLst>
      <p:ext uri="{BB962C8B-B14F-4D97-AF65-F5344CB8AC3E}">
        <p14:creationId xmlns:p14="http://schemas.microsoft.com/office/powerpoint/2010/main" xmlns="" val="35968158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609600"/>
          </a:xfrm>
        </p:spPr>
        <p:txBody>
          <a:bodyPr>
            <a:normAutofit fontScale="90000"/>
          </a:bodyPr>
          <a:lstStyle/>
          <a:p>
            <a:pPr algn="ctr"/>
            <a:r>
              <a:rPr lang="en-US" b="1" dirty="0" smtClean="0"/>
              <a:t>Decision tree</a:t>
            </a:r>
            <a:endParaRPr lang="en-US" b="1" dirty="0"/>
          </a:p>
        </p:txBody>
      </p:sp>
      <p:sp>
        <p:nvSpPr>
          <p:cNvPr id="3" name="Content Placeholder 2"/>
          <p:cNvSpPr>
            <a:spLocks noGrp="1"/>
          </p:cNvSpPr>
          <p:nvPr>
            <p:ph idx="1"/>
          </p:nvPr>
        </p:nvSpPr>
        <p:spPr>
          <a:xfrm>
            <a:off x="379412" y="609600"/>
            <a:ext cx="11353800" cy="6096000"/>
          </a:xfrm>
        </p:spPr>
        <p:txBody>
          <a:bodyPr>
            <a:normAutofit fontScale="70000" lnSpcReduction="20000"/>
          </a:bodyPr>
          <a:lstStyle/>
          <a:p>
            <a:pPr algn="just">
              <a:lnSpc>
                <a:spcPct val="170000"/>
              </a:lnSpc>
            </a:pPr>
            <a:r>
              <a:rPr lang="en-US" dirty="0" smtClean="0"/>
              <a:t>Decision tree learning is one of the most widely adopted algorithms for classification. As the name indicates, it builds a model in the form of a tree structure</a:t>
            </a:r>
          </a:p>
          <a:p>
            <a:pPr algn="just">
              <a:lnSpc>
                <a:spcPct val="170000"/>
              </a:lnSpc>
            </a:pPr>
            <a:r>
              <a:rPr lang="en-US" dirty="0" smtClean="0"/>
              <a:t>A decision tree is used for multi-dimensional analysis with multiple classes. </a:t>
            </a:r>
          </a:p>
          <a:p>
            <a:pPr algn="just">
              <a:lnSpc>
                <a:spcPct val="170000"/>
              </a:lnSpc>
            </a:pPr>
            <a:r>
              <a:rPr lang="en-US" dirty="0" smtClean="0"/>
              <a:t>The goal of decision tree learning is to create a model that predicts the value of the output variable based on the input variables in the feature vector.</a:t>
            </a:r>
          </a:p>
          <a:p>
            <a:pPr algn="just">
              <a:lnSpc>
                <a:spcPct val="170000"/>
              </a:lnSpc>
            </a:pPr>
            <a:r>
              <a:rPr lang="en-US" dirty="0" smtClean="0"/>
              <a:t>Each node (or decision node) of a decision tree corresponds to one of the feature vector. From every node, there are edges to children, wherein there is an edge for each of the possible values (or range of values) of the feature associated with the node. </a:t>
            </a:r>
          </a:p>
          <a:p>
            <a:pPr algn="just">
              <a:lnSpc>
                <a:spcPct val="170000"/>
              </a:lnSpc>
            </a:pPr>
            <a:r>
              <a:rPr lang="en-US" dirty="0" smtClean="0"/>
              <a:t>The tree terminates at different leaf nodes (or terminal nodes) where each leaf node represents a possible value for the output variable</a:t>
            </a:r>
          </a:p>
          <a:p>
            <a:pPr algn="just">
              <a:lnSpc>
                <a:spcPct val="170000"/>
              </a:lnSpc>
            </a:pPr>
            <a:r>
              <a:rPr lang="en-US" dirty="0" smtClean="0"/>
              <a:t>The output variable is determined by following a path that starts at the root and is guided by the values of the input variables.</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0"/>
            <a:ext cx="10157354" cy="838200"/>
          </a:xfrm>
        </p:spPr>
        <p:txBody>
          <a:bodyPr/>
          <a:lstStyle/>
          <a:p>
            <a:r>
              <a:rPr lang="en-US" dirty="0" smtClean="0"/>
              <a:t>Decision tree</a:t>
            </a:r>
            <a:endParaRPr lang="en-US" dirty="0"/>
          </a:p>
        </p:txBody>
      </p:sp>
      <p:sp>
        <p:nvSpPr>
          <p:cNvPr id="3" name="Content Placeholder 2"/>
          <p:cNvSpPr>
            <a:spLocks noGrp="1"/>
          </p:cNvSpPr>
          <p:nvPr>
            <p:ph idx="1"/>
          </p:nvPr>
        </p:nvSpPr>
        <p:spPr>
          <a:xfrm>
            <a:off x="455612" y="818104"/>
            <a:ext cx="11201400" cy="6019800"/>
          </a:xfrm>
        </p:spPr>
        <p:txBody>
          <a:bodyPr>
            <a:normAutofit/>
          </a:bodyPr>
          <a:lstStyle/>
          <a:p>
            <a:pPr algn="just">
              <a:lnSpc>
                <a:spcPct val="120000"/>
              </a:lnSpc>
            </a:pPr>
            <a:r>
              <a:rPr lang="en-US" sz="2000" dirty="0" smtClean="0"/>
              <a:t>A decision tree is usually represented in the format depicted in Figure 7.8.</a:t>
            </a:r>
          </a:p>
          <a:p>
            <a:pPr algn="just">
              <a:lnSpc>
                <a:spcPct val="120000"/>
              </a:lnSpc>
            </a:pPr>
            <a:endParaRPr lang="en-US" sz="2000" b="1" dirty="0" smtClean="0"/>
          </a:p>
          <a:p>
            <a:pPr algn="just">
              <a:lnSpc>
                <a:spcPct val="120000"/>
              </a:lnSpc>
            </a:pPr>
            <a:endParaRPr lang="en-US" sz="2000" b="1" dirty="0" smtClean="0"/>
          </a:p>
          <a:p>
            <a:pPr algn="just">
              <a:lnSpc>
                <a:spcPct val="120000"/>
              </a:lnSpc>
            </a:pPr>
            <a:endParaRPr lang="en-US" sz="2000" b="1" dirty="0" smtClean="0"/>
          </a:p>
          <a:p>
            <a:pPr algn="just">
              <a:lnSpc>
                <a:spcPct val="120000"/>
              </a:lnSpc>
            </a:pPr>
            <a:endParaRPr lang="en-US" sz="2000" b="1" dirty="0" smtClean="0"/>
          </a:p>
          <a:p>
            <a:pPr algn="just">
              <a:lnSpc>
                <a:spcPct val="120000"/>
              </a:lnSpc>
            </a:pPr>
            <a:endParaRPr lang="en-US" sz="2000" b="1" dirty="0" smtClean="0"/>
          </a:p>
          <a:p>
            <a:pPr algn="just">
              <a:lnSpc>
                <a:spcPct val="120000"/>
              </a:lnSpc>
            </a:pPr>
            <a:r>
              <a:rPr lang="en-US" sz="2000" dirty="0" smtClean="0"/>
              <a:t>Each internal node (represented by boxes) tests an attribute (represented as ‘A’/‘B’ within the boxes). Each branch corresponds to an attribute value (T/F) in the above case. Each leaf node assigns a classification. The first node is called as ‘Root’ Node. Branches from the root node are called as ‘Leaf’ Nodes where ‘A’ is the Root Node (first node). ‘B’ is the Branch Node. ‘T’ &amp; ‘F’ are Leaf Nodes.</a:t>
            </a:r>
            <a:endParaRPr lang="en-US" sz="2300" b="1" dirty="0"/>
          </a:p>
        </p:txBody>
      </p:sp>
      <p:pic>
        <p:nvPicPr>
          <p:cNvPr id="1027" name="Picture 3"/>
          <p:cNvPicPr>
            <a:picLocks noChangeAspect="1" noChangeArrowheads="1"/>
          </p:cNvPicPr>
          <p:nvPr/>
        </p:nvPicPr>
        <p:blipFill>
          <a:blip r:embed="rId2"/>
          <a:srcRect/>
          <a:stretch>
            <a:fillRect/>
          </a:stretch>
        </p:blipFill>
        <p:spPr bwMode="auto">
          <a:xfrm>
            <a:off x="2055812" y="1371600"/>
            <a:ext cx="4286464" cy="2895600"/>
          </a:xfrm>
          <a:prstGeom prst="rect">
            <a:avLst/>
          </a:prstGeom>
          <a:noFill/>
          <a:ln w="9525">
            <a:noFill/>
            <a:miter lim="800000"/>
            <a:headEnd/>
            <a:tailEnd/>
          </a:ln>
          <a:effectLst/>
        </p:spPr>
      </p:pic>
      <p:sp>
        <p:nvSpPr>
          <p:cNvPr id="6" name="Rectangle 5"/>
          <p:cNvSpPr/>
          <p:nvPr/>
        </p:nvSpPr>
        <p:spPr>
          <a:xfrm>
            <a:off x="7008813" y="1600200"/>
            <a:ext cx="3810000" cy="2308324"/>
          </a:xfrm>
          <a:prstGeom prst="rect">
            <a:avLst/>
          </a:prstGeom>
        </p:spPr>
        <p:txBody>
          <a:bodyPr wrap="square">
            <a:spAutoFit/>
          </a:bodyPr>
          <a:lstStyle/>
          <a:p>
            <a:pPr algn="just">
              <a:lnSpc>
                <a:spcPct val="120000"/>
              </a:lnSpc>
            </a:pPr>
            <a:r>
              <a:rPr lang="en-US" dirty="0" smtClean="0"/>
              <a:t>A decision tree consists of three types of nodes:</a:t>
            </a:r>
          </a:p>
          <a:p>
            <a:pPr marL="457200" indent="-457200" algn="just" defTabSz="803275">
              <a:lnSpc>
                <a:spcPct val="120000"/>
              </a:lnSpc>
              <a:buFont typeface="+mj-lt"/>
              <a:buAutoNum type="arabicPeriod"/>
            </a:pPr>
            <a:r>
              <a:rPr lang="en-US" dirty="0" smtClean="0"/>
              <a:t> 	Root Node </a:t>
            </a:r>
          </a:p>
          <a:p>
            <a:pPr marL="457200" indent="-457200" algn="just" defTabSz="803275">
              <a:lnSpc>
                <a:spcPct val="120000"/>
              </a:lnSpc>
              <a:buFont typeface="+mj-lt"/>
              <a:buAutoNum type="arabicPeriod"/>
            </a:pPr>
            <a:r>
              <a:rPr lang="en-US" dirty="0" smtClean="0"/>
              <a:t>	Branch Node </a:t>
            </a:r>
          </a:p>
          <a:p>
            <a:pPr marL="457200" indent="-457200" algn="just" defTabSz="803275">
              <a:lnSpc>
                <a:spcPct val="120000"/>
              </a:lnSpc>
              <a:buFont typeface="+mj-lt"/>
              <a:buAutoNum type="arabicPeriod"/>
            </a:pPr>
            <a:r>
              <a:rPr lang="en-US" dirty="0" smtClean="0"/>
              <a:t>	Leaf Node</a:t>
            </a:r>
            <a:endParaRPr lang="en-US" b="1" dirty="0" smtClean="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685800"/>
          </a:xfrm>
        </p:spPr>
        <p:txBody>
          <a:bodyPr>
            <a:normAutofit fontScale="90000"/>
          </a:bodyPr>
          <a:lstStyle/>
          <a:p>
            <a:r>
              <a:rPr lang="en-US" dirty="0" smtClean="0"/>
              <a:t>Decision Tree Example</a:t>
            </a:r>
            <a:endParaRPr lang="en-US" dirty="0"/>
          </a:p>
        </p:txBody>
      </p:sp>
      <p:pic>
        <p:nvPicPr>
          <p:cNvPr id="1026" name="Picture 2"/>
          <p:cNvPicPr>
            <a:picLocks noChangeAspect="1" noChangeArrowheads="1"/>
          </p:cNvPicPr>
          <p:nvPr/>
        </p:nvPicPr>
        <p:blipFill>
          <a:blip r:embed="rId2"/>
          <a:srcRect/>
          <a:stretch>
            <a:fillRect/>
          </a:stretch>
        </p:blipFill>
        <p:spPr bwMode="auto">
          <a:xfrm>
            <a:off x="1751012" y="847490"/>
            <a:ext cx="7315200" cy="590408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52400"/>
            <a:ext cx="10157354" cy="762000"/>
          </a:xfrm>
        </p:spPr>
        <p:txBody>
          <a:bodyPr>
            <a:normAutofit/>
          </a:bodyPr>
          <a:lstStyle/>
          <a:p>
            <a:r>
              <a:rPr lang="en-US" sz="4000" b="1" dirty="0" smtClean="0"/>
              <a:t>What is Classification?</a:t>
            </a:r>
          </a:p>
        </p:txBody>
      </p:sp>
      <p:sp>
        <p:nvSpPr>
          <p:cNvPr id="3" name="Content Placeholder 2"/>
          <p:cNvSpPr>
            <a:spLocks noGrp="1"/>
          </p:cNvSpPr>
          <p:nvPr>
            <p:ph idx="1"/>
          </p:nvPr>
        </p:nvSpPr>
        <p:spPr>
          <a:xfrm>
            <a:off x="684212" y="1066800"/>
            <a:ext cx="10590451" cy="5257800"/>
          </a:xfrm>
        </p:spPr>
        <p:txBody>
          <a:bodyPr>
            <a:normAutofit lnSpcReduction="10000"/>
          </a:bodyPr>
          <a:lstStyle/>
          <a:p>
            <a:pPr algn="just">
              <a:lnSpc>
                <a:spcPct val="125000"/>
              </a:lnSpc>
            </a:pPr>
            <a:r>
              <a:rPr lang="en-US" sz="2600" b="1" dirty="0" smtClean="0"/>
              <a:t>Classification</a:t>
            </a:r>
            <a:r>
              <a:rPr lang="en-US" sz="2600" dirty="0" smtClean="0"/>
              <a:t> is a supervised machine learning method where the model tries to predict the correct label of a given input data. </a:t>
            </a:r>
          </a:p>
          <a:p>
            <a:pPr algn="just">
              <a:lnSpc>
                <a:spcPct val="125000"/>
              </a:lnSpc>
            </a:pPr>
            <a:r>
              <a:rPr lang="en-US" sz="2600" dirty="0" smtClean="0"/>
              <a:t>In classification, the model is fully trained using the training data, and then it is evaluated on test data before being used to perform prediction on unseen data.</a:t>
            </a:r>
          </a:p>
          <a:p>
            <a:pPr algn="just">
              <a:lnSpc>
                <a:spcPct val="125000"/>
              </a:lnSpc>
              <a:buNone/>
            </a:pPr>
            <a:r>
              <a:rPr lang="en-US" sz="2600" b="1" dirty="0" smtClean="0"/>
              <a:t>For Example</a:t>
            </a:r>
            <a:r>
              <a:rPr lang="en-US" sz="2600" dirty="0" smtClean="0"/>
              <a:t>, an algorithm can learn to predict whether </a:t>
            </a:r>
          </a:p>
          <a:p>
            <a:pPr algn="just">
              <a:lnSpc>
                <a:spcPct val="125000"/>
              </a:lnSpc>
              <a:buNone/>
            </a:pPr>
            <a:r>
              <a:rPr lang="en-US" sz="2600" dirty="0" smtClean="0"/>
              <a:t>	</a:t>
            </a:r>
            <a:r>
              <a:rPr lang="en-US" sz="2600" dirty="0" smtClean="0">
                <a:sym typeface="Wingdings" pitchFamily="2" charset="2"/>
              </a:rPr>
              <a:t></a:t>
            </a:r>
            <a:r>
              <a:rPr lang="en-US" sz="2600" dirty="0" smtClean="0"/>
              <a:t>a given email is </a:t>
            </a:r>
            <a:r>
              <a:rPr lang="en-US" sz="2600" b="1" dirty="0" smtClean="0"/>
              <a:t>spam </a:t>
            </a:r>
            <a:r>
              <a:rPr lang="en-US" sz="2600" dirty="0" smtClean="0"/>
              <a:t>or</a:t>
            </a:r>
            <a:r>
              <a:rPr lang="en-US" sz="2600" b="1" dirty="0" smtClean="0"/>
              <a:t> ham </a:t>
            </a:r>
            <a:r>
              <a:rPr lang="en-US" sz="2600" dirty="0" smtClean="0"/>
              <a:t>(no spam) </a:t>
            </a:r>
          </a:p>
          <a:p>
            <a:pPr algn="just">
              <a:lnSpc>
                <a:spcPct val="125000"/>
              </a:lnSpc>
              <a:buNone/>
            </a:pPr>
            <a:r>
              <a:rPr lang="en-US" sz="2600" dirty="0" smtClean="0"/>
              <a:t>	</a:t>
            </a:r>
            <a:r>
              <a:rPr lang="en-US" sz="2600" dirty="0" smtClean="0">
                <a:sym typeface="Wingdings" pitchFamily="2" charset="2"/>
              </a:rPr>
              <a:t></a:t>
            </a:r>
            <a:r>
              <a:rPr lang="en-US" sz="2600" dirty="0" smtClean="0"/>
              <a:t>a tumor is malignant or benign’</a:t>
            </a:r>
          </a:p>
          <a:p>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pic>
        <p:nvPicPr>
          <p:cNvPr id="8194" name="Picture 2" descr="Classification In Machine Learning"/>
          <p:cNvPicPr>
            <a:picLocks noChangeAspect="1" noChangeArrowheads="1"/>
          </p:cNvPicPr>
          <p:nvPr/>
        </p:nvPicPr>
        <p:blipFill>
          <a:blip r:embed="rId3"/>
          <a:srcRect/>
          <a:stretch>
            <a:fillRect/>
          </a:stretch>
        </p:blipFill>
        <p:spPr bwMode="auto">
          <a:xfrm>
            <a:off x="8990012" y="4800600"/>
            <a:ext cx="2600325" cy="1781176"/>
          </a:xfrm>
          <a:prstGeom prst="rect">
            <a:avLst/>
          </a:prstGeom>
          <a:noFill/>
        </p:spPr>
      </p:pic>
    </p:spTree>
    <p:extLst>
      <p:ext uri="{BB962C8B-B14F-4D97-AF65-F5344CB8AC3E}">
        <p14:creationId xmlns:p14="http://schemas.microsoft.com/office/powerpoint/2010/main" xmlns="" val="84037424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76200"/>
            <a:ext cx="10514251" cy="762000"/>
          </a:xfrm>
        </p:spPr>
        <p:txBody>
          <a:bodyPr/>
          <a:lstStyle/>
          <a:p>
            <a:r>
              <a:rPr lang="en-US" dirty="0" smtClean="0"/>
              <a:t>Decision tree</a:t>
            </a:r>
            <a:endParaRPr lang="en-US" dirty="0"/>
          </a:p>
        </p:txBody>
      </p:sp>
      <p:sp>
        <p:nvSpPr>
          <p:cNvPr id="3" name="Content Placeholder 2"/>
          <p:cNvSpPr>
            <a:spLocks noGrp="1"/>
          </p:cNvSpPr>
          <p:nvPr>
            <p:ph idx="1"/>
          </p:nvPr>
        </p:nvSpPr>
        <p:spPr>
          <a:xfrm>
            <a:off x="379412" y="762000"/>
            <a:ext cx="11430000" cy="5181600"/>
          </a:xfrm>
        </p:spPr>
        <p:txBody>
          <a:bodyPr/>
          <a:lstStyle/>
          <a:p>
            <a:pPr algn="just"/>
            <a:r>
              <a:rPr lang="en-US" dirty="0" smtClean="0"/>
              <a:t>There are many implementations of decision tree, the most prominent ones being C5.0, CART (Classification and Regression Tree), CHAID (Chi-square Automatic Interaction Detector) and ID3 (Iterative </a:t>
            </a:r>
            <a:r>
              <a:rPr lang="en-US" dirty="0" err="1" smtClean="0"/>
              <a:t>Dichotomiser</a:t>
            </a:r>
            <a:r>
              <a:rPr lang="en-US" dirty="0" smtClean="0"/>
              <a:t> 3) algorithms. </a:t>
            </a:r>
          </a:p>
          <a:p>
            <a:pPr algn="just"/>
            <a:r>
              <a:rPr lang="en-US" dirty="0" smtClean="0"/>
              <a:t>If the partitions created by the split contain examples belonging to a single class, then the partitions are considered to be pure. </a:t>
            </a:r>
          </a:p>
          <a:p>
            <a:pPr algn="just"/>
            <a:r>
              <a:rPr lang="en-US" dirty="0" smtClean="0"/>
              <a:t>Entropy is a measure of impurity of an attribute or feature adopted by many algorithms such as ID3 and C5.0.</a:t>
            </a:r>
          </a:p>
          <a:p>
            <a:pPr algn="just"/>
            <a:r>
              <a:rPr lang="en-US" dirty="0" smtClean="0"/>
              <a:t>Let us say S is the sample set of training examples. Then, Entropy (S) measuring the impurity of S is defined as</a:t>
            </a:r>
            <a:endParaRPr lang="en-US" dirty="0"/>
          </a:p>
        </p:txBody>
      </p:sp>
      <p:pic>
        <p:nvPicPr>
          <p:cNvPr id="4098" name="Picture 2"/>
          <p:cNvPicPr>
            <a:picLocks noChangeAspect="1" noChangeArrowheads="1"/>
          </p:cNvPicPr>
          <p:nvPr/>
        </p:nvPicPr>
        <p:blipFill>
          <a:blip r:embed="rId2"/>
          <a:srcRect/>
          <a:stretch>
            <a:fillRect/>
          </a:stretch>
        </p:blipFill>
        <p:spPr bwMode="auto">
          <a:xfrm>
            <a:off x="3579812" y="5105400"/>
            <a:ext cx="3524250" cy="733425"/>
          </a:xfrm>
          <a:prstGeom prst="rect">
            <a:avLst/>
          </a:prstGeom>
          <a:noFill/>
          <a:ln w="9525">
            <a:noFill/>
            <a:miter lim="800000"/>
            <a:headEnd/>
            <a:tailEnd/>
          </a:ln>
          <a:effectLst/>
        </p:spPr>
      </p:pic>
      <p:sp>
        <p:nvSpPr>
          <p:cNvPr id="5" name="Rectangle 4"/>
          <p:cNvSpPr/>
          <p:nvPr/>
        </p:nvSpPr>
        <p:spPr>
          <a:xfrm>
            <a:off x="912812" y="5943600"/>
            <a:ext cx="10820400" cy="830997"/>
          </a:xfrm>
          <a:prstGeom prst="rect">
            <a:avLst/>
          </a:prstGeom>
        </p:spPr>
        <p:txBody>
          <a:bodyPr wrap="square">
            <a:spAutoFit/>
          </a:bodyPr>
          <a:lstStyle/>
          <a:p>
            <a:r>
              <a:rPr lang="en-US" dirty="0" smtClean="0"/>
              <a:t>where c is the number of different class labels and p refers to the proportion of values falling into the </a:t>
            </a:r>
            <a:r>
              <a:rPr lang="en-US" dirty="0" err="1" smtClean="0"/>
              <a:t>i-th</a:t>
            </a:r>
            <a:r>
              <a:rPr lang="en-US" dirty="0" smtClean="0"/>
              <a:t> class label. </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28600"/>
            <a:ext cx="10819051" cy="838200"/>
          </a:xfrm>
        </p:spPr>
        <p:txBody>
          <a:bodyPr/>
          <a:lstStyle/>
          <a:p>
            <a:r>
              <a:rPr lang="en-US" dirty="0" smtClean="0"/>
              <a:t>Decision Tree</a:t>
            </a:r>
            <a:endParaRPr lang="en-US" dirty="0"/>
          </a:p>
        </p:txBody>
      </p:sp>
      <p:pic>
        <p:nvPicPr>
          <p:cNvPr id="5122" name="Picture 2"/>
          <p:cNvPicPr>
            <a:picLocks noChangeAspect="1" noChangeArrowheads="1"/>
          </p:cNvPicPr>
          <p:nvPr/>
        </p:nvPicPr>
        <p:blipFill>
          <a:blip r:embed="rId2"/>
          <a:srcRect/>
          <a:stretch>
            <a:fillRect/>
          </a:stretch>
        </p:blipFill>
        <p:spPr bwMode="auto">
          <a:xfrm>
            <a:off x="1598612" y="2100288"/>
            <a:ext cx="7162800" cy="270031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76200"/>
            <a:ext cx="10819051" cy="762000"/>
          </a:xfrm>
        </p:spPr>
        <p:txBody>
          <a:bodyPr>
            <a:normAutofit/>
          </a:bodyPr>
          <a:lstStyle/>
          <a:p>
            <a:r>
              <a:rPr lang="en-US" sz="4000" dirty="0" smtClean="0"/>
              <a:t>Decision Tree Algorithm</a:t>
            </a:r>
            <a:endParaRPr lang="en-US" sz="4000" dirty="0"/>
          </a:p>
        </p:txBody>
      </p:sp>
      <p:sp>
        <p:nvSpPr>
          <p:cNvPr id="3" name="Content Placeholder 2"/>
          <p:cNvSpPr>
            <a:spLocks noGrp="1"/>
          </p:cNvSpPr>
          <p:nvPr>
            <p:ph idx="1"/>
          </p:nvPr>
        </p:nvSpPr>
        <p:spPr>
          <a:xfrm>
            <a:off x="608012" y="914400"/>
            <a:ext cx="10666651" cy="5791200"/>
          </a:xfrm>
        </p:spPr>
        <p:txBody>
          <a:bodyPr>
            <a:normAutofit/>
          </a:bodyPr>
          <a:lstStyle/>
          <a:p>
            <a:pPr>
              <a:lnSpc>
                <a:spcPct val="130000"/>
              </a:lnSpc>
              <a:buNone/>
            </a:pPr>
            <a:r>
              <a:rPr lang="en-US" dirty="0" smtClean="0"/>
              <a:t>1. Select the best attribute using Attribute Selection Measures(ASM) to split the records. </a:t>
            </a:r>
          </a:p>
          <a:p>
            <a:pPr>
              <a:lnSpc>
                <a:spcPct val="130000"/>
              </a:lnSpc>
              <a:buNone/>
            </a:pPr>
            <a:r>
              <a:rPr lang="en-US" dirty="0" smtClean="0"/>
              <a:t>2. Make that attribute a decision node and breaks the dataset into smaller subsets.</a:t>
            </a:r>
          </a:p>
          <a:p>
            <a:pPr>
              <a:lnSpc>
                <a:spcPct val="130000"/>
              </a:lnSpc>
              <a:buNone/>
            </a:pPr>
            <a:r>
              <a:rPr lang="en-US" dirty="0" smtClean="0"/>
              <a:t>3. Starts tree building by repeating this process recursively for each child until one of the </a:t>
            </a:r>
            <a:r>
              <a:rPr lang="en-US" smtClean="0"/>
              <a:t>conditions match</a:t>
            </a:r>
            <a:r>
              <a:rPr lang="en-US" dirty="0" smtClean="0"/>
              <a:t>:</a:t>
            </a:r>
          </a:p>
          <a:p>
            <a:pPr marL="684213" indent="-303213">
              <a:lnSpc>
                <a:spcPct val="130000"/>
              </a:lnSpc>
            </a:pPr>
            <a:r>
              <a:rPr lang="en-US" dirty="0" smtClean="0"/>
              <a:t>All the tuples belong to the same attribute value. </a:t>
            </a:r>
          </a:p>
          <a:p>
            <a:pPr marL="684213" indent="-303213">
              <a:lnSpc>
                <a:spcPct val="130000"/>
              </a:lnSpc>
            </a:pPr>
            <a:r>
              <a:rPr lang="en-US" dirty="0" smtClean="0"/>
              <a:t>There are no more remaining attributes. </a:t>
            </a:r>
          </a:p>
          <a:p>
            <a:pPr marL="684213" indent="-303213">
              <a:lnSpc>
                <a:spcPct val="130000"/>
              </a:lnSpc>
            </a:pPr>
            <a:r>
              <a:rPr lang="en-US" dirty="0" smtClean="0"/>
              <a:t>There are no more instances.</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065212" y="89694"/>
            <a:ext cx="7315200" cy="65913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462602" y="76200"/>
            <a:ext cx="11263619" cy="67056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684212" y="178634"/>
            <a:ext cx="10948334" cy="652696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475503" y="187350"/>
            <a:ext cx="11105309" cy="636585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173554" y="76200"/>
            <a:ext cx="11788258" cy="66294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354066" y="73509"/>
            <a:ext cx="11379146" cy="6708291"/>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608012" y="228600"/>
            <a:ext cx="10865692" cy="62484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6653503" cy="609600"/>
          </a:xfrm>
        </p:spPr>
        <p:txBody>
          <a:bodyPr>
            <a:noAutofit/>
          </a:bodyPr>
          <a:lstStyle/>
          <a:p>
            <a:pPr algn="ctr"/>
            <a:r>
              <a:rPr lang="en-US" sz="3600" b="1" dirty="0" smtClean="0"/>
              <a:t>Classification model</a:t>
            </a:r>
            <a:endParaRPr lang="en-US" sz="3600" b="1" dirty="0"/>
          </a:p>
        </p:txBody>
      </p:sp>
      <p:pic>
        <p:nvPicPr>
          <p:cNvPr id="26627" name="Picture 3"/>
          <p:cNvPicPr>
            <a:picLocks noChangeAspect="1" noChangeArrowheads="1"/>
          </p:cNvPicPr>
          <p:nvPr/>
        </p:nvPicPr>
        <p:blipFill>
          <a:blip r:embed="rId2"/>
          <a:srcRect/>
          <a:stretch>
            <a:fillRect/>
          </a:stretch>
        </p:blipFill>
        <p:spPr bwMode="auto">
          <a:xfrm>
            <a:off x="531812" y="762000"/>
            <a:ext cx="7881938" cy="5797813"/>
          </a:xfrm>
          <a:prstGeom prst="rect">
            <a:avLst/>
          </a:prstGeom>
          <a:noFill/>
          <a:ln w="9525">
            <a:noFill/>
            <a:miter lim="800000"/>
            <a:headEnd/>
            <a:tailEnd/>
          </a:ln>
          <a:effectLst/>
        </p:spPr>
      </p:pic>
      <p:pic>
        <p:nvPicPr>
          <p:cNvPr id="5" name="Picture 1" descr="Description: Description: C:\Users\COE\Desktop\anurag university logo new.png"/>
          <p:cNvPicPr>
            <a:picLocks noChangeAspect="1" noChangeArrowheads="1"/>
          </p:cNvPicPr>
          <p:nvPr/>
        </p:nvPicPr>
        <p:blipFill>
          <a:blip r:embed="rId3"/>
          <a:srcRect/>
          <a:stretch>
            <a:fillRect/>
          </a:stretch>
        </p:blipFill>
        <p:spPr bwMode="auto">
          <a:xfrm>
            <a:off x="11352212" y="-1"/>
            <a:ext cx="836613" cy="784325"/>
          </a:xfrm>
          <a:prstGeom prst="rect">
            <a:avLst/>
          </a:prstGeom>
          <a:noFill/>
          <a:ln w="9525">
            <a:noFill/>
            <a:miter lim="800000"/>
            <a:headEnd/>
            <a:tailEnd/>
          </a:ln>
        </p:spPr>
      </p:pic>
      <p:sp>
        <p:nvSpPr>
          <p:cNvPr id="6" name="Rectangle 5"/>
          <p:cNvSpPr/>
          <p:nvPr/>
        </p:nvSpPr>
        <p:spPr>
          <a:xfrm>
            <a:off x="8456612" y="2667000"/>
            <a:ext cx="3352800" cy="2246769"/>
          </a:xfrm>
          <a:prstGeom prst="rect">
            <a:avLst/>
          </a:prstGeom>
        </p:spPr>
        <p:txBody>
          <a:bodyPr wrap="square">
            <a:spAutoFit/>
          </a:bodyPr>
          <a:lstStyle/>
          <a:p>
            <a:pPr marL="231775" indent="-231775" algn="just"/>
            <a:r>
              <a:rPr lang="en-US" sz="2000" dirty="0" smtClean="0">
                <a:sym typeface="Wingdings" pitchFamily="2" charset="2"/>
              </a:rPr>
              <a:t></a:t>
            </a:r>
            <a:r>
              <a:rPr lang="en-US" sz="2000" dirty="0" smtClean="0"/>
              <a:t>A target feature is     categorical type </a:t>
            </a:r>
          </a:p>
          <a:p>
            <a:pPr algn="just"/>
            <a:endParaRPr lang="en-US" sz="2000" dirty="0" smtClean="0"/>
          </a:p>
          <a:p>
            <a:pPr algn="just"/>
            <a:endParaRPr lang="en-US" sz="2000" dirty="0" smtClean="0"/>
          </a:p>
          <a:p>
            <a:pPr marL="280988" indent="-280988" algn="just"/>
            <a:r>
              <a:rPr lang="en-US" sz="2000" dirty="0" smtClean="0">
                <a:sym typeface="Wingdings" pitchFamily="2" charset="2"/>
              </a:rPr>
              <a:t></a:t>
            </a:r>
            <a:r>
              <a:rPr lang="en-US" sz="2000" dirty="0" smtClean="0"/>
              <a:t>The target categorical feature is known as </a:t>
            </a:r>
            <a:r>
              <a:rPr lang="en-US" sz="2000" b="1" dirty="0" smtClean="0"/>
              <a:t>class</a:t>
            </a:r>
            <a:r>
              <a:rPr lang="en-US" sz="2000" dirty="0" smtClean="0"/>
              <a:t> . </a:t>
            </a:r>
            <a:endParaRPr lang="en-US" sz="2000"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455612" y="152400"/>
            <a:ext cx="11205449" cy="65532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608012" y="152400"/>
            <a:ext cx="10958066" cy="64008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257190" y="76200"/>
            <a:ext cx="11780822" cy="66294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499694" y="282430"/>
            <a:ext cx="11195753" cy="588977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683657" y="304800"/>
            <a:ext cx="10984206" cy="61722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446286" y="156020"/>
            <a:ext cx="10982125" cy="609238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227012" y="228600"/>
            <a:ext cx="11676698" cy="60960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379412" y="152400"/>
            <a:ext cx="11531621" cy="64770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686644" y="76200"/>
            <a:ext cx="11027985" cy="62484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690017" y="152400"/>
            <a:ext cx="10884791" cy="65532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762000"/>
          </a:xfrm>
        </p:spPr>
        <p:txBody>
          <a:bodyPr>
            <a:normAutofit/>
          </a:bodyPr>
          <a:lstStyle/>
          <a:p>
            <a:r>
              <a:rPr lang="en-US" sz="4000" b="1" dirty="0" smtClean="0"/>
              <a:t>Classification Terminologies In ML</a:t>
            </a:r>
            <a:endParaRPr lang="en-US" sz="4000" dirty="0"/>
          </a:p>
        </p:txBody>
      </p:sp>
      <p:sp>
        <p:nvSpPr>
          <p:cNvPr id="3" name="Content Placeholder 2"/>
          <p:cNvSpPr>
            <a:spLocks noGrp="1"/>
          </p:cNvSpPr>
          <p:nvPr>
            <p:ph idx="1"/>
          </p:nvPr>
        </p:nvSpPr>
        <p:spPr>
          <a:xfrm>
            <a:off x="455612" y="838200"/>
            <a:ext cx="11125200" cy="5791200"/>
          </a:xfrm>
        </p:spPr>
        <p:txBody>
          <a:bodyPr>
            <a:normAutofit fontScale="92500" lnSpcReduction="20000"/>
          </a:bodyPr>
          <a:lstStyle/>
          <a:p>
            <a:pPr algn="just">
              <a:lnSpc>
                <a:spcPct val="120000"/>
              </a:lnSpc>
            </a:pPr>
            <a:r>
              <a:rPr lang="en-US" b="1" dirty="0" smtClean="0"/>
              <a:t>Classifier </a:t>
            </a:r>
            <a:r>
              <a:rPr lang="en-US" dirty="0" smtClean="0"/>
              <a:t>– It is an algorithm that is used to map the input data to a specific category.</a:t>
            </a:r>
          </a:p>
          <a:p>
            <a:pPr algn="just">
              <a:lnSpc>
                <a:spcPct val="120000"/>
              </a:lnSpc>
            </a:pPr>
            <a:r>
              <a:rPr lang="en-US" b="1" dirty="0" smtClean="0"/>
              <a:t>Classification Model </a:t>
            </a:r>
            <a:r>
              <a:rPr lang="en-US" dirty="0" smtClean="0"/>
              <a:t>– The model predicts or draws a conclusion to the input data given for training, it will predict the class or category for the data.</a:t>
            </a:r>
          </a:p>
          <a:p>
            <a:pPr algn="just">
              <a:lnSpc>
                <a:spcPct val="120000"/>
              </a:lnSpc>
            </a:pPr>
            <a:r>
              <a:rPr lang="en-US" b="1" dirty="0" smtClean="0"/>
              <a:t>Feature</a:t>
            </a:r>
            <a:r>
              <a:rPr lang="en-US" dirty="0" smtClean="0"/>
              <a:t> – A feature is an individual measurable property of the phenomenon being observed.</a:t>
            </a:r>
          </a:p>
          <a:p>
            <a:pPr algn="just">
              <a:lnSpc>
                <a:spcPct val="120000"/>
              </a:lnSpc>
            </a:pPr>
            <a:r>
              <a:rPr lang="en-US" b="1" dirty="0" smtClean="0"/>
              <a:t>Binary  Classification </a:t>
            </a:r>
            <a:r>
              <a:rPr lang="en-US" dirty="0" smtClean="0"/>
              <a:t>– It is a type of classification with two outcomes, for </a:t>
            </a:r>
            <a:r>
              <a:rPr lang="en-US" dirty="0" err="1" smtClean="0"/>
              <a:t>eg</a:t>
            </a:r>
            <a:r>
              <a:rPr lang="en-US" dirty="0" smtClean="0"/>
              <a:t> – either </a:t>
            </a:r>
            <a:r>
              <a:rPr lang="en-US" b="1" dirty="0" smtClean="0"/>
              <a:t>True or False / 1 or 0 / Yes or No</a:t>
            </a:r>
            <a:r>
              <a:rPr lang="en-US" dirty="0" smtClean="0"/>
              <a:t> </a:t>
            </a:r>
          </a:p>
          <a:p>
            <a:pPr algn="just">
              <a:lnSpc>
                <a:spcPct val="120000"/>
              </a:lnSpc>
            </a:pPr>
            <a:r>
              <a:rPr lang="en-US" b="1" dirty="0" smtClean="0"/>
              <a:t>Multi-Class Classification</a:t>
            </a:r>
            <a:r>
              <a:rPr lang="en-US" dirty="0" smtClean="0"/>
              <a:t> – The classification with more than two classes, in multi-class classification each sample is assigned to one and only one label or target.</a:t>
            </a:r>
          </a:p>
          <a:p>
            <a:pPr algn="just">
              <a:lnSpc>
                <a:spcPct val="120000"/>
              </a:lnSpc>
            </a:pPr>
            <a:r>
              <a:rPr lang="en-US" b="1" dirty="0" smtClean="0"/>
              <a:t>Multi-label Classification </a:t>
            </a:r>
            <a:r>
              <a:rPr lang="en-US" dirty="0" smtClean="0"/>
              <a:t>– This is a type of classification where each sample is assigned to a set of labels or targets.</a:t>
            </a:r>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spTree>
    <p:extLst>
      <p:ext uri="{BB962C8B-B14F-4D97-AF65-F5344CB8AC3E}">
        <p14:creationId xmlns:p14="http://schemas.microsoft.com/office/powerpoint/2010/main" xmlns="" val="3105704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76200"/>
            <a:ext cx="10819051" cy="762000"/>
          </a:xfrm>
        </p:spPr>
        <p:txBody>
          <a:bodyPr/>
          <a:lstStyle/>
          <a:p>
            <a:r>
              <a:rPr lang="en-US" dirty="0" smtClean="0"/>
              <a:t>Strengths of decision tree</a:t>
            </a:r>
            <a:endParaRPr lang="en-US" dirty="0"/>
          </a:p>
        </p:txBody>
      </p:sp>
      <p:sp>
        <p:nvSpPr>
          <p:cNvPr id="3" name="Content Placeholder 2"/>
          <p:cNvSpPr>
            <a:spLocks noGrp="1"/>
          </p:cNvSpPr>
          <p:nvPr>
            <p:ph idx="1"/>
          </p:nvPr>
        </p:nvSpPr>
        <p:spPr>
          <a:xfrm>
            <a:off x="608012" y="1143000"/>
            <a:ext cx="10666651" cy="5410200"/>
          </a:xfrm>
        </p:spPr>
        <p:txBody>
          <a:bodyPr>
            <a:normAutofit lnSpcReduction="10000"/>
          </a:bodyPr>
          <a:lstStyle/>
          <a:p>
            <a:pPr marL="457200" indent="-457200" algn="just">
              <a:lnSpc>
                <a:spcPct val="150000"/>
              </a:lnSpc>
              <a:buFont typeface="+mj-lt"/>
              <a:buAutoNum type="arabicPeriod"/>
            </a:pPr>
            <a:r>
              <a:rPr lang="en-US" dirty="0" smtClean="0"/>
              <a:t>It produces very simple understandable rules. For smaller trees, not much mathematical and computational knowledge is required to understand this model. </a:t>
            </a:r>
          </a:p>
          <a:p>
            <a:pPr marL="457200" indent="-457200" algn="just">
              <a:lnSpc>
                <a:spcPct val="150000"/>
              </a:lnSpc>
              <a:buFont typeface="+mj-lt"/>
              <a:buAutoNum type="arabicPeriod"/>
            </a:pPr>
            <a:r>
              <a:rPr lang="en-US" dirty="0" smtClean="0"/>
              <a:t>Works well for most of the problems. </a:t>
            </a:r>
          </a:p>
          <a:p>
            <a:pPr marL="457200" indent="-457200" algn="just">
              <a:lnSpc>
                <a:spcPct val="150000"/>
              </a:lnSpc>
              <a:buFont typeface="+mj-lt"/>
              <a:buAutoNum type="arabicPeriod"/>
            </a:pPr>
            <a:r>
              <a:rPr lang="en-US" dirty="0" smtClean="0"/>
              <a:t>It can handle both numerical and categorical variables. </a:t>
            </a:r>
          </a:p>
          <a:p>
            <a:pPr marL="457200" indent="-457200" algn="just">
              <a:lnSpc>
                <a:spcPct val="150000"/>
              </a:lnSpc>
              <a:buFont typeface="+mj-lt"/>
              <a:buAutoNum type="arabicPeriod"/>
            </a:pPr>
            <a:r>
              <a:rPr lang="en-US" dirty="0" smtClean="0"/>
              <a:t>Can work well both with small and large training data sets. </a:t>
            </a:r>
          </a:p>
          <a:p>
            <a:pPr marL="457200" indent="-457200" algn="just">
              <a:lnSpc>
                <a:spcPct val="150000"/>
              </a:lnSpc>
              <a:buFont typeface="+mj-lt"/>
              <a:buAutoNum type="arabicPeriod"/>
            </a:pPr>
            <a:r>
              <a:rPr lang="en-US" dirty="0" smtClean="0"/>
              <a:t>Decision trees provide a definite clue of which features are more useful for classification.</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76200"/>
            <a:ext cx="10819051" cy="762000"/>
          </a:xfrm>
        </p:spPr>
        <p:txBody>
          <a:bodyPr/>
          <a:lstStyle/>
          <a:p>
            <a:r>
              <a:rPr lang="en-US" dirty="0" smtClean="0"/>
              <a:t>Weaknesses of decision tree</a:t>
            </a:r>
            <a:endParaRPr lang="en-US" dirty="0"/>
          </a:p>
        </p:txBody>
      </p:sp>
      <p:sp>
        <p:nvSpPr>
          <p:cNvPr id="3" name="Content Placeholder 2"/>
          <p:cNvSpPr>
            <a:spLocks noGrp="1"/>
          </p:cNvSpPr>
          <p:nvPr>
            <p:ph idx="1"/>
          </p:nvPr>
        </p:nvSpPr>
        <p:spPr>
          <a:xfrm>
            <a:off x="608012" y="1143000"/>
            <a:ext cx="10666651" cy="5410200"/>
          </a:xfrm>
        </p:spPr>
        <p:txBody>
          <a:bodyPr>
            <a:normAutofit/>
          </a:bodyPr>
          <a:lstStyle/>
          <a:p>
            <a:pPr marL="457200" indent="-457200" algn="just">
              <a:lnSpc>
                <a:spcPct val="150000"/>
              </a:lnSpc>
              <a:buFont typeface="+mj-lt"/>
              <a:buAutoNum type="arabicPeriod"/>
            </a:pPr>
            <a:r>
              <a:rPr lang="en-US" dirty="0" smtClean="0"/>
              <a:t>Decision tree models are often biased towards features having more number of possible values, i.e. levels. </a:t>
            </a:r>
          </a:p>
          <a:p>
            <a:pPr marL="457200" indent="-457200" algn="just">
              <a:lnSpc>
                <a:spcPct val="150000"/>
              </a:lnSpc>
              <a:buFont typeface="+mj-lt"/>
              <a:buAutoNum type="arabicPeriod"/>
            </a:pPr>
            <a:r>
              <a:rPr lang="en-US" dirty="0" smtClean="0"/>
              <a:t>This model gets overfitted or underfitted quite easily. </a:t>
            </a:r>
          </a:p>
          <a:p>
            <a:pPr marL="457200" indent="-457200" algn="just">
              <a:lnSpc>
                <a:spcPct val="150000"/>
              </a:lnSpc>
              <a:buFont typeface="+mj-lt"/>
              <a:buAutoNum type="arabicPeriod"/>
            </a:pPr>
            <a:r>
              <a:rPr lang="en-US" dirty="0" smtClean="0"/>
              <a:t>Decision trees are prone to errors in classification problems with many classes and relatively small number of training examples. </a:t>
            </a:r>
          </a:p>
          <a:p>
            <a:pPr marL="457200" indent="-457200" algn="just">
              <a:lnSpc>
                <a:spcPct val="150000"/>
              </a:lnSpc>
              <a:buFont typeface="+mj-lt"/>
              <a:buAutoNum type="arabicPeriod"/>
            </a:pPr>
            <a:r>
              <a:rPr lang="en-US" dirty="0" smtClean="0"/>
              <a:t>A decision tree can be computationally expensive to train. </a:t>
            </a:r>
          </a:p>
          <a:p>
            <a:pPr marL="457200" indent="-457200" algn="just">
              <a:lnSpc>
                <a:spcPct val="150000"/>
              </a:lnSpc>
              <a:buFont typeface="+mj-lt"/>
              <a:buAutoNum type="arabicPeriod"/>
            </a:pPr>
            <a:r>
              <a:rPr lang="en-US" dirty="0" smtClean="0"/>
              <a:t>Large trees are complex to understand.</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6200"/>
            <a:ext cx="10742851" cy="609600"/>
          </a:xfrm>
        </p:spPr>
        <p:txBody>
          <a:bodyPr>
            <a:normAutofit fontScale="90000"/>
          </a:bodyPr>
          <a:lstStyle/>
          <a:p>
            <a:r>
              <a:rPr lang="en-US" dirty="0" smtClean="0"/>
              <a:t>Logistic Regression</a:t>
            </a:r>
            <a:endParaRPr lang="en-US" dirty="0"/>
          </a:p>
        </p:txBody>
      </p:sp>
      <p:sp>
        <p:nvSpPr>
          <p:cNvPr id="3" name="Content Placeholder 2"/>
          <p:cNvSpPr>
            <a:spLocks noGrp="1"/>
          </p:cNvSpPr>
          <p:nvPr>
            <p:ph idx="1"/>
          </p:nvPr>
        </p:nvSpPr>
        <p:spPr>
          <a:xfrm>
            <a:off x="455612" y="685800"/>
            <a:ext cx="11049000" cy="5867400"/>
          </a:xfrm>
        </p:spPr>
        <p:txBody>
          <a:bodyPr>
            <a:normAutofit fontScale="77500" lnSpcReduction="20000"/>
          </a:bodyPr>
          <a:lstStyle/>
          <a:p>
            <a:pPr algn="just">
              <a:lnSpc>
                <a:spcPct val="170000"/>
              </a:lnSpc>
            </a:pPr>
            <a:r>
              <a:rPr lang="en-US" sz="2800" b="1" dirty="0" smtClean="0">
                <a:solidFill>
                  <a:srgbClr val="002060"/>
                </a:solidFill>
              </a:rPr>
              <a:t>Logistic Regression</a:t>
            </a:r>
            <a:r>
              <a:rPr lang="en-US" sz="2800" dirty="0" smtClean="0"/>
              <a:t> is a Machine Learning classification algorithm that is used to predict the probability of a categorical dependent variable.</a:t>
            </a:r>
          </a:p>
          <a:p>
            <a:pPr algn="just">
              <a:lnSpc>
                <a:spcPct val="170000"/>
              </a:lnSpc>
            </a:pPr>
            <a:r>
              <a:rPr lang="en-US" sz="2800" dirty="0" smtClean="0"/>
              <a:t>In logistic regression, the dependent variable is a binary variable that contains data coded as 1 (yes, success, etc.) or 0 (no, failure, etc.). </a:t>
            </a:r>
          </a:p>
          <a:p>
            <a:pPr algn="just">
              <a:lnSpc>
                <a:spcPct val="170000"/>
              </a:lnSpc>
            </a:pPr>
            <a:r>
              <a:rPr lang="en-US" sz="2800" dirty="0" smtClean="0"/>
              <a:t>In other words, the logistic regression model predicts P(Y=1) as a function of X.</a:t>
            </a:r>
          </a:p>
          <a:p>
            <a:pPr algn="just">
              <a:lnSpc>
                <a:spcPct val="150000"/>
              </a:lnSpc>
            </a:pPr>
            <a:r>
              <a:rPr lang="en-US" sz="2800" dirty="0" smtClean="0"/>
              <a:t>In the logistic regression model, a chi-square test is used to measure how well the logistic regression model fits the data. </a:t>
            </a:r>
          </a:p>
          <a:p>
            <a:pPr algn="just">
              <a:lnSpc>
                <a:spcPct val="150000"/>
              </a:lnSpc>
            </a:pPr>
            <a:r>
              <a:rPr lang="en-US" sz="2800" dirty="0" smtClean="0"/>
              <a:t>The goal of logistic regression is to predict the likelihood that Y is equal to 1 given certain values of X.</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6200"/>
            <a:ext cx="10742851" cy="609600"/>
          </a:xfrm>
        </p:spPr>
        <p:txBody>
          <a:bodyPr>
            <a:normAutofit fontScale="90000"/>
          </a:bodyPr>
          <a:lstStyle/>
          <a:p>
            <a:r>
              <a:rPr lang="en-US" dirty="0" smtClean="0"/>
              <a:t>Logistic Regression</a:t>
            </a:r>
            <a:endParaRPr lang="en-US" dirty="0"/>
          </a:p>
        </p:txBody>
      </p:sp>
      <p:sp>
        <p:nvSpPr>
          <p:cNvPr id="3" name="Content Placeholder 2"/>
          <p:cNvSpPr>
            <a:spLocks noGrp="1"/>
          </p:cNvSpPr>
          <p:nvPr>
            <p:ph idx="1"/>
          </p:nvPr>
        </p:nvSpPr>
        <p:spPr>
          <a:xfrm>
            <a:off x="455612" y="685800"/>
            <a:ext cx="11049000" cy="5867400"/>
          </a:xfrm>
        </p:spPr>
        <p:txBody>
          <a:bodyPr>
            <a:normAutofit/>
          </a:bodyPr>
          <a:lstStyle/>
          <a:p>
            <a:pPr algn="just">
              <a:lnSpc>
                <a:spcPct val="150000"/>
              </a:lnSpc>
            </a:pPr>
            <a:r>
              <a:rPr lang="en-US" b="1" dirty="0" smtClean="0"/>
              <a:t>For example</a:t>
            </a:r>
            <a:r>
              <a:rPr lang="en-US" dirty="0" smtClean="0"/>
              <a:t>, we might try to predict whether or not a small project will succeed or fail on the basis of the number of years of experience of the project manager handling the project. </a:t>
            </a:r>
          </a:p>
          <a:p>
            <a:pPr algn="just">
              <a:lnSpc>
                <a:spcPct val="150000"/>
              </a:lnSpc>
            </a:pPr>
            <a:r>
              <a:rPr lang="en-US" dirty="0" smtClean="0"/>
              <a:t>To illustrate this, it is convenient to segregate years of experience into categories (i.e. 0–8, 9–16, 17–24, 25–32, 33–40). If we compute the mean score on Y (averaging the 0s and 1s) for each category of years of experience, we will get something like </a:t>
            </a:r>
          </a:p>
        </p:txBody>
      </p:sp>
      <p:pic>
        <p:nvPicPr>
          <p:cNvPr id="1025" name="Picture 1"/>
          <p:cNvPicPr>
            <a:picLocks noChangeAspect="1" noChangeArrowheads="1"/>
          </p:cNvPicPr>
          <p:nvPr/>
        </p:nvPicPr>
        <p:blipFill>
          <a:blip r:embed="rId2"/>
          <a:srcRect/>
          <a:stretch>
            <a:fillRect/>
          </a:stretch>
        </p:blipFill>
        <p:spPr bwMode="auto">
          <a:xfrm>
            <a:off x="3808412" y="4876800"/>
            <a:ext cx="1762125" cy="17621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76200"/>
            <a:ext cx="10971451" cy="685800"/>
          </a:xfrm>
        </p:spPr>
        <p:txBody>
          <a:bodyPr>
            <a:normAutofit fontScale="90000"/>
          </a:bodyPr>
          <a:lstStyle/>
          <a:p>
            <a:r>
              <a:rPr lang="en-US" sz="4000" dirty="0" smtClean="0"/>
              <a:t>Logistic</a:t>
            </a:r>
            <a:r>
              <a:rPr lang="en-US" dirty="0" smtClean="0"/>
              <a:t> Regression</a:t>
            </a:r>
            <a:endParaRPr lang="en-US" dirty="0"/>
          </a:p>
        </p:txBody>
      </p:sp>
      <p:sp>
        <p:nvSpPr>
          <p:cNvPr id="3" name="Content Placeholder 2"/>
          <p:cNvSpPr>
            <a:spLocks noGrp="1"/>
          </p:cNvSpPr>
          <p:nvPr>
            <p:ph idx="1"/>
          </p:nvPr>
        </p:nvSpPr>
        <p:spPr>
          <a:xfrm>
            <a:off x="379412" y="838200"/>
            <a:ext cx="11353800" cy="6019800"/>
          </a:xfrm>
        </p:spPr>
        <p:txBody>
          <a:bodyPr>
            <a:normAutofit/>
          </a:bodyPr>
          <a:lstStyle/>
          <a:p>
            <a:pPr algn="just">
              <a:lnSpc>
                <a:spcPct val="100000"/>
              </a:lnSpc>
            </a:pPr>
            <a:r>
              <a:rPr lang="en-US" sz="2200" dirty="0" smtClean="0"/>
              <a:t>An explanation of logistic regression begins with an explanation of the logistic function, which always takes values between zero and one. The logistic formulae are stated in terms of the probability that Y = 1, which is referred to as P. The probability that Y is 0 is 1 − P.</a:t>
            </a:r>
          </a:p>
          <a:p>
            <a:pPr algn="just">
              <a:lnSpc>
                <a:spcPct val="170000"/>
              </a:lnSpc>
            </a:pPr>
            <a:endParaRPr lang="en-US" sz="2200" dirty="0" smtClean="0"/>
          </a:p>
          <a:p>
            <a:pPr>
              <a:lnSpc>
                <a:spcPct val="100000"/>
              </a:lnSpc>
              <a:buNone/>
            </a:pPr>
            <a:endParaRPr lang="en-US" dirty="0" smtClean="0"/>
          </a:p>
          <a:p>
            <a:pPr>
              <a:lnSpc>
                <a:spcPct val="100000"/>
              </a:lnSpc>
            </a:pPr>
            <a:r>
              <a:rPr lang="en-US" sz="2200" dirty="0" smtClean="0"/>
              <a:t>Probability (P) can also be computed from the regression equation. So, if we know the regression equation, we could, theoretically, calculate the expected probability that Y = 1 for a given value of X. </a:t>
            </a:r>
            <a:r>
              <a:rPr lang="en-US" dirty="0" smtClean="0"/>
              <a:t/>
            </a:r>
            <a:br>
              <a:rPr lang="en-US" dirty="0" smtClean="0"/>
            </a:br>
            <a:endParaRPr lang="en-US" dirty="0"/>
          </a:p>
        </p:txBody>
      </p:sp>
      <p:pic>
        <p:nvPicPr>
          <p:cNvPr id="1026" name="Picture 2"/>
          <p:cNvPicPr>
            <a:picLocks noChangeAspect="1" noChangeArrowheads="1"/>
          </p:cNvPicPr>
          <p:nvPr/>
        </p:nvPicPr>
        <p:blipFill>
          <a:blip r:embed="rId2"/>
          <a:srcRect/>
          <a:stretch>
            <a:fillRect/>
          </a:stretch>
        </p:blipFill>
        <p:spPr bwMode="auto">
          <a:xfrm>
            <a:off x="2741612" y="2371725"/>
            <a:ext cx="5381625" cy="15144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908219" y="5181600"/>
            <a:ext cx="5230678" cy="13716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117309" y="1701800"/>
            <a:ext cx="10157354" cy="584200"/>
          </a:xfrm>
        </p:spPr>
        <p:txBody>
          <a:bodyPr/>
          <a:lstStyle/>
          <a:p>
            <a:endParaRPr lang="en-US" dirty="0"/>
          </a:p>
        </p:txBody>
      </p:sp>
      <p:pic>
        <p:nvPicPr>
          <p:cNvPr id="5122" name="Picture 2" descr="https://miro.medium.com/max/1050/1*dm6ZaX5fuSmuVvM4Ds-vcg.jpeg"/>
          <p:cNvPicPr>
            <a:picLocks noChangeAspect="1" noChangeArrowheads="1"/>
          </p:cNvPicPr>
          <p:nvPr/>
        </p:nvPicPr>
        <p:blipFill>
          <a:blip r:embed="rId2">
            <a:duotone>
              <a:prstClr val="black"/>
              <a:schemeClr val="accent6">
                <a:tint val="45000"/>
                <a:satMod val="400000"/>
              </a:schemeClr>
            </a:duotone>
          </a:blip>
          <a:srcRect/>
          <a:stretch>
            <a:fillRect/>
          </a:stretch>
        </p:blipFill>
        <p:spPr bwMode="auto">
          <a:xfrm>
            <a:off x="608012" y="1524000"/>
            <a:ext cx="11012127" cy="487680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Let us say we have a model that can predict whether a person is male or female on the basis of their height. Given a height of 150 cm, we need to predict whether the person is male or female.</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76200"/>
            <a:ext cx="10666651" cy="685800"/>
          </a:xfrm>
        </p:spPr>
        <p:txBody>
          <a:bodyPr>
            <a:normAutofit fontScale="90000"/>
          </a:bodyPr>
          <a:lstStyle/>
          <a:p>
            <a:r>
              <a:rPr lang="en-US" b="1" dirty="0" smtClean="0"/>
              <a:t>Naïve Bayes Classifier</a:t>
            </a:r>
            <a:endParaRPr lang="en-US" dirty="0"/>
          </a:p>
        </p:txBody>
      </p:sp>
      <p:sp>
        <p:nvSpPr>
          <p:cNvPr id="3" name="Content Placeholder 2"/>
          <p:cNvSpPr>
            <a:spLocks noGrp="1"/>
          </p:cNvSpPr>
          <p:nvPr>
            <p:ph idx="1"/>
          </p:nvPr>
        </p:nvSpPr>
        <p:spPr>
          <a:xfrm>
            <a:off x="608012" y="914400"/>
            <a:ext cx="10972800" cy="5791200"/>
          </a:xfrm>
        </p:spPr>
        <p:txBody>
          <a:bodyPr>
            <a:noAutofit/>
          </a:bodyPr>
          <a:lstStyle/>
          <a:p>
            <a:pPr algn="just">
              <a:lnSpc>
                <a:spcPct val="150000"/>
              </a:lnSpc>
            </a:pPr>
            <a:r>
              <a:rPr lang="en-US" i="1" dirty="0" smtClean="0"/>
              <a:t>Naïve Bayes is a probabilistic machine learning algorithm based on the Bayes Theorem, used in a wide variety of classification tasks.</a:t>
            </a:r>
          </a:p>
          <a:p>
            <a:pPr algn="just">
              <a:lnSpc>
                <a:spcPct val="150000"/>
              </a:lnSpc>
            </a:pPr>
            <a:r>
              <a:rPr lang="en-US" dirty="0" smtClean="0"/>
              <a:t>It is a </a:t>
            </a:r>
            <a:r>
              <a:rPr lang="en-US" dirty="0" smtClean="0">
                <a:hlinkClick r:id="rId2"/>
              </a:rPr>
              <a:t>classification technique</a:t>
            </a:r>
            <a:r>
              <a:rPr lang="en-US" dirty="0" smtClean="0"/>
              <a:t> based on Bayes’ Theorem with an independence assumption among predictors. In simple terms, a Naive Bayes classifier assumes that the presence of a particular feature in a class is unrelated to the presence of any other feature.</a:t>
            </a:r>
            <a:r>
              <a:rPr lang="en-US" i="1" dirty="0" smtClean="0"/>
              <a:t> </a:t>
            </a:r>
          </a:p>
          <a:p>
            <a:pPr algn="just">
              <a:lnSpc>
                <a:spcPct val="150000"/>
              </a:lnSpc>
            </a:pPr>
            <a:r>
              <a:rPr lang="en-US" dirty="0" smtClean="0"/>
              <a:t>The Naive Bayes classifier works on the principle of </a:t>
            </a:r>
            <a:r>
              <a:rPr lang="en-US" dirty="0" smtClean="0">
                <a:hlinkClick r:id="rId3" tooltip="conditional probability"/>
              </a:rPr>
              <a:t>conditional probability</a:t>
            </a:r>
            <a:r>
              <a:rPr lang="en-US" dirty="0" smtClean="0"/>
              <a:t>, as given by the Bayes theorem.</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666651" cy="685800"/>
          </a:xfrm>
        </p:spPr>
        <p:txBody>
          <a:bodyPr>
            <a:normAutofit fontScale="90000"/>
          </a:bodyPr>
          <a:lstStyle/>
          <a:p>
            <a:r>
              <a:rPr lang="en-US" b="1" dirty="0" smtClean="0"/>
              <a:t>Naïve Bayes Classifier</a:t>
            </a:r>
            <a:endParaRPr lang="en-US" dirty="0"/>
          </a:p>
        </p:txBody>
      </p:sp>
      <p:sp>
        <p:nvSpPr>
          <p:cNvPr id="3" name="Content Placeholder 2"/>
          <p:cNvSpPr>
            <a:spLocks noGrp="1"/>
          </p:cNvSpPr>
          <p:nvPr>
            <p:ph idx="1"/>
          </p:nvPr>
        </p:nvSpPr>
        <p:spPr>
          <a:xfrm>
            <a:off x="455612" y="838200"/>
            <a:ext cx="11430000" cy="5867400"/>
          </a:xfrm>
        </p:spPr>
        <p:txBody>
          <a:bodyPr/>
          <a:lstStyle/>
          <a:p>
            <a:r>
              <a:rPr lang="en-US" dirty="0" smtClean="0"/>
              <a:t>Bayes’ Theorem is a simple mathematical formula used for calculating conditional probabilities.</a:t>
            </a:r>
          </a:p>
          <a:p>
            <a:r>
              <a:rPr lang="en-US" b="1" dirty="0" smtClean="0"/>
              <a:t>Conditional probability</a:t>
            </a:r>
            <a:r>
              <a:rPr lang="en-US" dirty="0" smtClean="0"/>
              <a:t> is a measure of the probability of an event occurring given that another event has  occurred.</a:t>
            </a:r>
          </a:p>
          <a:p>
            <a:r>
              <a:rPr lang="en-US" dirty="0" smtClean="0"/>
              <a:t>The formula is: —</a:t>
            </a:r>
          </a:p>
          <a:p>
            <a:pPr>
              <a:buNone/>
            </a:pPr>
            <a:endParaRPr lang="en-US" dirty="0"/>
          </a:p>
        </p:txBody>
      </p:sp>
      <p:pic>
        <p:nvPicPr>
          <p:cNvPr id="1026" name="Picture 2" descr="https://www.kdnuggets.com/wp-content/uploads/bayes-nagesh-1.jpg"/>
          <p:cNvPicPr>
            <a:picLocks noChangeAspect="1" noChangeArrowheads="1"/>
          </p:cNvPicPr>
          <p:nvPr/>
        </p:nvPicPr>
        <p:blipFill>
          <a:blip r:embed="rId2"/>
          <a:srcRect/>
          <a:stretch>
            <a:fillRect/>
          </a:stretch>
        </p:blipFill>
        <p:spPr bwMode="auto">
          <a:xfrm>
            <a:off x="5190704" y="2667000"/>
            <a:ext cx="6618708" cy="4085879"/>
          </a:xfrm>
          <a:prstGeom prst="rect">
            <a:avLst/>
          </a:prstGeom>
          <a:noFill/>
        </p:spPr>
      </p:pic>
      <p:sp>
        <p:nvSpPr>
          <p:cNvPr id="5" name="Rectangle 4"/>
          <p:cNvSpPr/>
          <p:nvPr/>
        </p:nvSpPr>
        <p:spPr>
          <a:xfrm>
            <a:off x="379412" y="3276600"/>
            <a:ext cx="4648199" cy="2862322"/>
          </a:xfrm>
          <a:prstGeom prst="rect">
            <a:avLst/>
          </a:prstGeom>
        </p:spPr>
        <p:txBody>
          <a:bodyPr wrap="square">
            <a:spAutoFit/>
          </a:bodyPr>
          <a:lstStyle/>
          <a:p>
            <a:pPr algn="just"/>
            <a:r>
              <a:rPr lang="en-US" sz="2000" dirty="0" smtClean="0"/>
              <a:t>Which tells us: how often A happens </a:t>
            </a:r>
            <a:r>
              <a:rPr lang="en-US" sz="2000" i="1" dirty="0" smtClean="0"/>
              <a:t>given that B happens</a:t>
            </a:r>
            <a:r>
              <a:rPr lang="en-US" sz="2000" dirty="0" smtClean="0"/>
              <a:t>, written </a:t>
            </a:r>
            <a:r>
              <a:rPr lang="en-US" sz="2000" b="1" dirty="0" smtClean="0"/>
              <a:t>P(A|B) </a:t>
            </a:r>
            <a:r>
              <a:rPr lang="en-US" sz="2000" dirty="0" smtClean="0"/>
              <a:t>also called posterior probability, When we know: how often B happens </a:t>
            </a:r>
            <a:r>
              <a:rPr lang="en-US" sz="2000" i="1" dirty="0" smtClean="0"/>
              <a:t>given that A happens</a:t>
            </a:r>
            <a:r>
              <a:rPr lang="en-US" sz="2000" dirty="0" smtClean="0"/>
              <a:t>, written </a:t>
            </a:r>
            <a:r>
              <a:rPr lang="en-US" sz="2000" b="1" dirty="0" smtClean="0"/>
              <a:t>P(B|A)</a:t>
            </a:r>
            <a:r>
              <a:rPr lang="en-US" sz="2000" dirty="0" smtClean="0"/>
              <a:t> and how likely A is on its own, written </a:t>
            </a:r>
            <a:r>
              <a:rPr lang="en-US" sz="2000" b="1" dirty="0" smtClean="0"/>
              <a:t>P(A)</a:t>
            </a:r>
            <a:r>
              <a:rPr lang="en-US" sz="2000" dirty="0" smtClean="0"/>
              <a:t> and how likely B is on its own, written </a:t>
            </a:r>
            <a:r>
              <a:rPr lang="en-US" sz="2000" b="1" dirty="0" smtClean="0"/>
              <a:t>P(B).</a:t>
            </a:r>
            <a:endParaRPr lang="en-US" sz="2000"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76200"/>
            <a:ext cx="10819051" cy="838200"/>
          </a:xfrm>
        </p:spPr>
        <p:txBody>
          <a:bodyPr/>
          <a:lstStyle/>
          <a:p>
            <a:endParaRPr lang="en-US" dirty="0"/>
          </a:p>
        </p:txBody>
      </p:sp>
      <p:sp>
        <p:nvSpPr>
          <p:cNvPr id="3" name="Content Placeholder 2"/>
          <p:cNvSpPr>
            <a:spLocks noGrp="1"/>
          </p:cNvSpPr>
          <p:nvPr>
            <p:ph idx="1"/>
          </p:nvPr>
        </p:nvSpPr>
        <p:spPr>
          <a:xfrm>
            <a:off x="760412" y="1447800"/>
            <a:ext cx="10514251" cy="4724400"/>
          </a:xfrm>
        </p:spPr>
        <p:txBody>
          <a:bodyPr/>
          <a:lstStyle/>
          <a:p>
            <a:r>
              <a:rPr lang="en-US" dirty="0" smtClean="0"/>
              <a:t>Here in our dataset, </a:t>
            </a:r>
            <a:r>
              <a:rPr lang="en-US" b="1" dirty="0" smtClean="0"/>
              <a:t>we need to classify whether the car is stolen, given the features of the car</a:t>
            </a:r>
            <a:r>
              <a:rPr lang="en-US" dirty="0" smtClean="0"/>
              <a:t>. </a:t>
            </a:r>
            <a:endParaRPr lang="en-US" dirty="0"/>
          </a:p>
        </p:txBody>
      </p:sp>
      <p:pic>
        <p:nvPicPr>
          <p:cNvPr id="4098" name="Picture 2" descr="https://www.kdnuggets.com/wp-content/uploads/bayes-nagesh-2.png"/>
          <p:cNvPicPr>
            <a:picLocks noChangeAspect="1" noChangeArrowheads="1"/>
          </p:cNvPicPr>
          <p:nvPr/>
        </p:nvPicPr>
        <p:blipFill>
          <a:blip r:embed="rId2"/>
          <a:srcRect/>
          <a:stretch>
            <a:fillRect/>
          </a:stretch>
        </p:blipFill>
        <p:spPr bwMode="auto">
          <a:xfrm>
            <a:off x="1827212" y="2895600"/>
            <a:ext cx="6200775" cy="3495675"/>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762000"/>
          </a:xfrm>
        </p:spPr>
        <p:txBody>
          <a:bodyPr>
            <a:normAutofit/>
          </a:bodyPr>
          <a:lstStyle/>
          <a:p>
            <a:pPr algn="ctr"/>
            <a:r>
              <a:rPr lang="en-US" sz="3600" b="1" dirty="0" smtClean="0"/>
              <a:t>Binary Classification</a:t>
            </a:r>
            <a:endParaRPr lang="en-US" sz="3600" b="1"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sp>
        <p:nvSpPr>
          <p:cNvPr id="28674" name="AutoShape 2" descr="Binary classification tas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675" name="Picture 3"/>
          <p:cNvPicPr>
            <a:picLocks noChangeAspect="1" noChangeArrowheads="1"/>
          </p:cNvPicPr>
          <p:nvPr/>
        </p:nvPicPr>
        <p:blipFill>
          <a:blip r:embed="rId3"/>
          <a:srcRect/>
          <a:stretch>
            <a:fillRect/>
          </a:stretch>
        </p:blipFill>
        <p:spPr bwMode="auto">
          <a:xfrm>
            <a:off x="1522412" y="1447800"/>
            <a:ext cx="9067800" cy="4824248"/>
          </a:xfrm>
          <a:prstGeom prst="rect">
            <a:avLst/>
          </a:prstGeom>
          <a:noFill/>
          <a:ln w="9525">
            <a:noFill/>
            <a:miter lim="800000"/>
            <a:headEnd/>
            <a:tailEnd/>
          </a:ln>
          <a:effectLst/>
        </p:spPr>
      </p:pic>
    </p:spTree>
    <p:extLst>
      <p:ext uri="{BB962C8B-B14F-4D97-AF65-F5344CB8AC3E}">
        <p14:creationId xmlns:p14="http://schemas.microsoft.com/office/powerpoint/2010/main" xmlns="" val="3105704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76200"/>
            <a:ext cx="10819051" cy="609600"/>
          </a:xfrm>
        </p:spPr>
        <p:txBody>
          <a:bodyPr>
            <a:normAutofit fontScale="90000"/>
          </a:bodyPr>
          <a:lstStyle/>
          <a:p>
            <a:endParaRPr lang="en-US" dirty="0"/>
          </a:p>
        </p:txBody>
      </p:sp>
      <p:sp>
        <p:nvSpPr>
          <p:cNvPr id="3" name="Content Placeholder 2"/>
          <p:cNvSpPr>
            <a:spLocks noGrp="1"/>
          </p:cNvSpPr>
          <p:nvPr>
            <p:ph idx="1"/>
          </p:nvPr>
        </p:nvSpPr>
        <p:spPr>
          <a:xfrm>
            <a:off x="379412" y="914400"/>
            <a:ext cx="11353800" cy="5715000"/>
          </a:xfrm>
        </p:spPr>
        <p:txBody>
          <a:bodyPr>
            <a:normAutofit/>
          </a:bodyPr>
          <a:lstStyle/>
          <a:p>
            <a:r>
              <a:rPr lang="en-US" dirty="0" smtClean="0"/>
              <a:t>According to this example, Bayes theorem can be rewritten as:</a:t>
            </a:r>
          </a:p>
          <a:p>
            <a:pPr>
              <a:buNone/>
            </a:pPr>
            <a:endParaRPr lang="en-US" dirty="0" smtClean="0"/>
          </a:p>
          <a:p>
            <a:pPr>
              <a:buNone/>
            </a:pPr>
            <a:endParaRPr lang="en-US" dirty="0" smtClean="0"/>
          </a:p>
          <a:p>
            <a:r>
              <a:rPr lang="en-US" dirty="0" smtClean="0"/>
              <a:t>The variable </a:t>
            </a:r>
            <a:r>
              <a:rPr lang="en-US" b="1" dirty="0" smtClean="0"/>
              <a:t>y</a:t>
            </a:r>
            <a:r>
              <a:rPr lang="en-US" dirty="0" smtClean="0"/>
              <a:t> is the class variable(stolen?), which represents if the car is stolen or not given the conditions. Variable </a:t>
            </a:r>
            <a:r>
              <a:rPr lang="en-US" b="1" dirty="0" smtClean="0"/>
              <a:t>X </a:t>
            </a:r>
            <a:r>
              <a:rPr lang="en-US" dirty="0" smtClean="0"/>
              <a:t>represents the parameters/features.</a:t>
            </a:r>
          </a:p>
          <a:p>
            <a:r>
              <a:rPr lang="en-US" b="1" dirty="0" smtClean="0"/>
              <a:t>X</a:t>
            </a:r>
            <a:r>
              <a:rPr lang="en-US" dirty="0" smtClean="0"/>
              <a:t> is given as,</a:t>
            </a:r>
          </a:p>
          <a:p>
            <a:pPr>
              <a:buNone/>
            </a:pPr>
            <a:r>
              <a:rPr lang="en-US" dirty="0" smtClean="0"/>
              <a:t> </a:t>
            </a:r>
          </a:p>
          <a:p>
            <a:pPr>
              <a:buNone/>
            </a:pPr>
            <a:r>
              <a:rPr lang="en-US" dirty="0" smtClean="0"/>
              <a:t/>
            </a:r>
            <a:br>
              <a:rPr lang="en-US" dirty="0" smtClean="0"/>
            </a:br>
            <a:r>
              <a:rPr lang="en-US" dirty="0" smtClean="0"/>
              <a:t>Here x</a:t>
            </a:r>
            <a:r>
              <a:rPr lang="en-US" baseline="-25000" dirty="0" smtClean="0"/>
              <a:t>1</a:t>
            </a:r>
            <a:r>
              <a:rPr lang="en-US" dirty="0" smtClean="0"/>
              <a:t>, x</a:t>
            </a:r>
            <a:r>
              <a:rPr lang="en-US" baseline="-25000" dirty="0" smtClean="0"/>
              <a:t>2</a:t>
            </a:r>
            <a:r>
              <a:rPr lang="en-US" dirty="0" smtClean="0"/>
              <a:t>…, </a:t>
            </a:r>
            <a:r>
              <a:rPr lang="en-US" dirty="0" err="1" smtClean="0"/>
              <a:t>x</a:t>
            </a:r>
            <a:r>
              <a:rPr lang="en-US" baseline="-25000" dirty="0" err="1" smtClean="0"/>
              <a:t>n</a:t>
            </a:r>
            <a:r>
              <a:rPr lang="en-US" baseline="-25000" dirty="0" smtClean="0"/>
              <a:t> </a:t>
            </a:r>
            <a:r>
              <a:rPr lang="en-US" dirty="0" smtClean="0"/>
              <a:t>represent the features, </a:t>
            </a:r>
            <a:r>
              <a:rPr lang="en-US" dirty="0" err="1" smtClean="0"/>
              <a:t>i.e</a:t>
            </a:r>
            <a:r>
              <a:rPr lang="en-US" dirty="0" smtClean="0"/>
              <a:t> they can be mapped to Color, Type, and Origin.</a:t>
            </a:r>
            <a:endParaRPr lang="en-US" dirty="0"/>
          </a:p>
        </p:txBody>
      </p:sp>
      <p:pic>
        <p:nvPicPr>
          <p:cNvPr id="2050" name="Picture 2" descr="https://www.kdnuggets.com/wp-content/uploads/bayes-nagesh-3.png"/>
          <p:cNvPicPr>
            <a:picLocks noChangeAspect="1" noChangeArrowheads="1"/>
          </p:cNvPicPr>
          <p:nvPr/>
        </p:nvPicPr>
        <p:blipFill>
          <a:blip r:embed="rId2"/>
          <a:srcRect/>
          <a:stretch>
            <a:fillRect/>
          </a:stretch>
        </p:blipFill>
        <p:spPr bwMode="auto">
          <a:xfrm>
            <a:off x="2132012" y="1524000"/>
            <a:ext cx="4610100" cy="1028701"/>
          </a:xfrm>
          <a:prstGeom prst="rect">
            <a:avLst/>
          </a:prstGeom>
          <a:noFill/>
        </p:spPr>
      </p:pic>
      <p:pic>
        <p:nvPicPr>
          <p:cNvPr id="2052" name="Picture 4" descr="https://www.kdnuggets.com/wp-content/uploads/bayes-nagesh-4.png"/>
          <p:cNvPicPr>
            <a:picLocks noChangeAspect="1" noChangeArrowheads="1"/>
          </p:cNvPicPr>
          <p:nvPr/>
        </p:nvPicPr>
        <p:blipFill>
          <a:blip r:embed="rId3"/>
          <a:srcRect/>
          <a:stretch>
            <a:fillRect/>
          </a:stretch>
        </p:blipFill>
        <p:spPr bwMode="auto">
          <a:xfrm>
            <a:off x="1598612" y="4495800"/>
            <a:ext cx="5181600" cy="819151"/>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76200"/>
            <a:ext cx="10819051" cy="914400"/>
          </a:xfrm>
        </p:spPr>
        <p:txBody>
          <a:bodyPr/>
          <a:lstStyle/>
          <a:p>
            <a:endParaRPr lang="en-US" dirty="0"/>
          </a:p>
        </p:txBody>
      </p:sp>
      <p:sp>
        <p:nvSpPr>
          <p:cNvPr id="3" name="Content Placeholder 2"/>
          <p:cNvSpPr>
            <a:spLocks noGrp="1"/>
          </p:cNvSpPr>
          <p:nvPr>
            <p:ph idx="1"/>
          </p:nvPr>
        </p:nvSpPr>
        <p:spPr>
          <a:xfrm>
            <a:off x="379412" y="1219200"/>
            <a:ext cx="11353800" cy="5638800"/>
          </a:xfrm>
        </p:spPr>
        <p:txBody>
          <a:bodyPr/>
          <a:lstStyle/>
          <a:p>
            <a:r>
              <a:rPr lang="en-US" dirty="0" smtClean="0"/>
              <a:t>By substituting for </a:t>
            </a:r>
            <a:r>
              <a:rPr lang="en-US" b="1" dirty="0" smtClean="0"/>
              <a:t>X </a:t>
            </a:r>
            <a:r>
              <a:rPr lang="en-US" dirty="0" smtClean="0"/>
              <a:t>and expanding using the chain rule we get,</a:t>
            </a:r>
          </a:p>
          <a:p>
            <a:endParaRPr lang="en-US" dirty="0" smtClean="0"/>
          </a:p>
          <a:p>
            <a:endParaRPr lang="en-US" dirty="0" smtClean="0"/>
          </a:p>
          <a:p>
            <a:r>
              <a:rPr lang="en-US" dirty="0" smtClean="0"/>
              <a:t>For all entries in the dataset, the denominator does not change, it remains static. Therefore, the denominator can be removed and proportionality can be injected. </a:t>
            </a:r>
          </a:p>
          <a:p>
            <a:endParaRPr lang="en-US" dirty="0"/>
          </a:p>
        </p:txBody>
      </p:sp>
      <p:pic>
        <p:nvPicPr>
          <p:cNvPr id="77828" name="Picture 4" descr="https://www.kdnuggets.com/wp-content/uploads/bayes-nagesh-5.png"/>
          <p:cNvPicPr>
            <a:picLocks noChangeAspect="1" noChangeArrowheads="1"/>
          </p:cNvPicPr>
          <p:nvPr/>
        </p:nvPicPr>
        <p:blipFill>
          <a:blip r:embed="rId2"/>
          <a:srcRect/>
          <a:stretch>
            <a:fillRect/>
          </a:stretch>
        </p:blipFill>
        <p:spPr bwMode="auto">
          <a:xfrm>
            <a:off x="836612" y="1828800"/>
            <a:ext cx="9258300" cy="1028701"/>
          </a:xfrm>
          <a:prstGeom prst="rect">
            <a:avLst/>
          </a:prstGeom>
          <a:noFill/>
        </p:spPr>
      </p:pic>
      <p:pic>
        <p:nvPicPr>
          <p:cNvPr id="77830" name="Picture 6" descr="https://www.kdnuggets.com/wp-content/uploads/bayes-nagesh-6.png"/>
          <p:cNvPicPr>
            <a:picLocks noChangeAspect="1" noChangeArrowheads="1"/>
          </p:cNvPicPr>
          <p:nvPr/>
        </p:nvPicPr>
        <p:blipFill>
          <a:blip r:embed="rId3"/>
          <a:srcRect/>
          <a:stretch>
            <a:fillRect/>
          </a:stretch>
        </p:blipFill>
        <p:spPr bwMode="auto">
          <a:xfrm>
            <a:off x="1217612" y="4267200"/>
            <a:ext cx="7848600" cy="838201"/>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685800"/>
          </a:xfrm>
        </p:spPr>
        <p:txBody>
          <a:bodyPr>
            <a:normAutofit fontScale="90000"/>
          </a:bodyPr>
          <a:lstStyle/>
          <a:p>
            <a:endParaRPr lang="en-US" dirty="0"/>
          </a:p>
        </p:txBody>
      </p:sp>
      <p:sp>
        <p:nvSpPr>
          <p:cNvPr id="3" name="Content Placeholder 2"/>
          <p:cNvSpPr>
            <a:spLocks noGrp="1"/>
          </p:cNvSpPr>
          <p:nvPr>
            <p:ph idx="1"/>
          </p:nvPr>
        </p:nvSpPr>
        <p:spPr>
          <a:xfrm>
            <a:off x="455612" y="914400"/>
            <a:ext cx="11353800" cy="5791200"/>
          </a:xfrm>
        </p:spPr>
        <p:txBody>
          <a:bodyPr>
            <a:normAutofit fontScale="92500" lnSpcReduction="10000"/>
          </a:bodyPr>
          <a:lstStyle/>
          <a:p>
            <a:pPr algn="just">
              <a:lnSpc>
                <a:spcPct val="150000"/>
              </a:lnSpc>
            </a:pPr>
            <a:r>
              <a:rPr lang="en-US" dirty="0" smtClean="0"/>
              <a:t>In our case, the class variable(</a:t>
            </a:r>
            <a:r>
              <a:rPr lang="en-US" b="1" dirty="0" smtClean="0"/>
              <a:t>y</a:t>
            </a:r>
            <a:r>
              <a:rPr lang="en-US" dirty="0" smtClean="0"/>
              <a:t>) has only two outcomes, yes or no. There could be cases where the classification could be multivariate. Therefore, we have to find the class variable(</a:t>
            </a:r>
            <a:r>
              <a:rPr lang="en-US" b="1" dirty="0" smtClean="0"/>
              <a:t>y)</a:t>
            </a:r>
            <a:r>
              <a:rPr lang="en-US" dirty="0" smtClean="0"/>
              <a:t> with maximum probability.</a:t>
            </a:r>
          </a:p>
          <a:p>
            <a:pPr algn="just">
              <a:lnSpc>
                <a:spcPct val="150000"/>
              </a:lnSpc>
            </a:pPr>
            <a:endParaRPr lang="en-US" dirty="0" smtClean="0"/>
          </a:p>
          <a:p>
            <a:pPr algn="just">
              <a:lnSpc>
                <a:spcPct val="150000"/>
              </a:lnSpc>
            </a:pPr>
            <a:endParaRPr lang="en-US" dirty="0" smtClean="0"/>
          </a:p>
          <a:p>
            <a:pPr algn="just">
              <a:lnSpc>
                <a:spcPct val="150000"/>
              </a:lnSpc>
            </a:pPr>
            <a:endParaRPr lang="en-US" dirty="0" smtClean="0"/>
          </a:p>
          <a:p>
            <a:pPr algn="just">
              <a:lnSpc>
                <a:spcPct val="150000"/>
              </a:lnSpc>
            </a:pPr>
            <a:r>
              <a:rPr lang="en-US" dirty="0" smtClean="0"/>
              <a:t>Using the above function, we can obtain the class, given the predictors / features.</a:t>
            </a:r>
          </a:p>
          <a:p>
            <a:pPr>
              <a:buNone/>
            </a:pPr>
            <a:r>
              <a:rPr lang="en-US" dirty="0" smtClean="0"/>
              <a:t/>
            </a:r>
            <a:br>
              <a:rPr lang="en-US" dirty="0" smtClean="0"/>
            </a:br>
            <a:endParaRPr lang="en-US" dirty="0"/>
          </a:p>
        </p:txBody>
      </p:sp>
      <p:pic>
        <p:nvPicPr>
          <p:cNvPr id="78850" name="Picture 2" descr="https://www.kdnuggets.com/wp-content/uploads/bayes-nagesh-7.png"/>
          <p:cNvPicPr>
            <a:picLocks noChangeAspect="1" noChangeArrowheads="1"/>
          </p:cNvPicPr>
          <p:nvPr/>
        </p:nvPicPr>
        <p:blipFill>
          <a:blip r:embed="rId2"/>
          <a:srcRect/>
          <a:stretch>
            <a:fillRect/>
          </a:stretch>
        </p:blipFill>
        <p:spPr bwMode="auto">
          <a:xfrm>
            <a:off x="920069" y="2971800"/>
            <a:ext cx="8821057" cy="99060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31812" y="1600200"/>
            <a:ext cx="10742851" cy="4572000"/>
          </a:xfrm>
        </p:spPr>
        <p:txBody>
          <a:bodyPr/>
          <a:lstStyle/>
          <a:p>
            <a:pPr algn="just">
              <a:lnSpc>
                <a:spcPct val="150000"/>
              </a:lnSpc>
            </a:pPr>
            <a:r>
              <a:rPr lang="en-US" dirty="0" smtClean="0"/>
              <a:t>Step 1: First construct a frequency table. A frequency table is drawn for each attribute against the target outcome</a:t>
            </a:r>
          </a:p>
          <a:p>
            <a:pPr algn="just">
              <a:lnSpc>
                <a:spcPct val="150000"/>
              </a:lnSpc>
            </a:pPr>
            <a:r>
              <a:rPr lang="en-US" dirty="0" smtClean="0"/>
              <a:t>Step 2: Create Likelihood table by finding the probabilities</a:t>
            </a:r>
          </a:p>
          <a:p>
            <a:pPr algn="just">
              <a:lnSpc>
                <a:spcPct val="150000"/>
              </a:lnSpc>
            </a:pPr>
            <a:r>
              <a:rPr lang="en-US" dirty="0" smtClean="0"/>
              <a:t>Step 3: Now, use Naive Bayesian equation to calculate the posterior probability for each class. The class with the highest posterior probability is the outcome of the prediction.</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6200"/>
            <a:ext cx="10742851" cy="1066800"/>
          </a:xfrm>
        </p:spPr>
        <p:txBody>
          <a:bodyPr/>
          <a:lstStyle/>
          <a:p>
            <a:r>
              <a:rPr lang="en-US" dirty="0" smtClean="0"/>
              <a:t>Step1&amp;2</a:t>
            </a:r>
            <a:endParaRPr lang="en-US" dirty="0"/>
          </a:p>
        </p:txBody>
      </p:sp>
      <p:sp>
        <p:nvSpPr>
          <p:cNvPr id="3" name="Content Placeholder 2"/>
          <p:cNvSpPr>
            <a:spLocks noGrp="1"/>
          </p:cNvSpPr>
          <p:nvPr>
            <p:ph idx="1"/>
          </p:nvPr>
        </p:nvSpPr>
        <p:spPr>
          <a:xfrm>
            <a:off x="455612" y="1219200"/>
            <a:ext cx="10819051" cy="5257800"/>
          </a:xfrm>
        </p:spPr>
        <p:txBody>
          <a:bodyPr>
            <a:normAutofit fontScale="92500" lnSpcReduction="2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Frequency and Likelihood tables of ‘Color’</a:t>
            </a:r>
            <a:br>
              <a:rPr lang="en-US" dirty="0" smtClean="0"/>
            </a:br>
            <a:endParaRPr lang="en-US" dirty="0"/>
          </a:p>
        </p:txBody>
      </p:sp>
      <p:pic>
        <p:nvPicPr>
          <p:cNvPr id="79874" name="Picture 2" descr="https://www.kdnuggets.com/wp-content/uploads/bayes-nagesh-8.png"/>
          <p:cNvPicPr>
            <a:picLocks noChangeAspect="1" noChangeArrowheads="1"/>
          </p:cNvPicPr>
          <p:nvPr/>
        </p:nvPicPr>
        <p:blipFill>
          <a:blip r:embed="rId2"/>
          <a:srcRect/>
          <a:stretch>
            <a:fillRect/>
          </a:stretch>
        </p:blipFill>
        <p:spPr bwMode="auto">
          <a:xfrm>
            <a:off x="489378" y="1371600"/>
            <a:ext cx="8333622" cy="388620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6200"/>
            <a:ext cx="10742851" cy="1066800"/>
          </a:xfrm>
        </p:spPr>
        <p:txBody>
          <a:bodyPr/>
          <a:lstStyle/>
          <a:p>
            <a:r>
              <a:rPr lang="en-US" dirty="0" smtClean="0"/>
              <a:t>Step1&amp;2</a:t>
            </a:r>
            <a:endParaRPr lang="en-US" dirty="0"/>
          </a:p>
        </p:txBody>
      </p:sp>
      <p:sp>
        <p:nvSpPr>
          <p:cNvPr id="3" name="Content Placeholder 2"/>
          <p:cNvSpPr>
            <a:spLocks noGrp="1"/>
          </p:cNvSpPr>
          <p:nvPr>
            <p:ph idx="1"/>
          </p:nvPr>
        </p:nvSpPr>
        <p:spPr>
          <a:xfrm>
            <a:off x="455612" y="1219200"/>
            <a:ext cx="10819051" cy="5257800"/>
          </a:xfrm>
        </p:spPr>
        <p:txBody>
          <a:bodyPr>
            <a:normAutofit fontScale="92500" lnSpcReduction="2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Frequency and Likelihood tables of ‘Type’</a:t>
            </a:r>
            <a:br>
              <a:rPr lang="en-US" dirty="0" smtClean="0"/>
            </a:br>
            <a:endParaRPr lang="en-US" dirty="0"/>
          </a:p>
        </p:txBody>
      </p:sp>
      <p:pic>
        <p:nvPicPr>
          <p:cNvPr id="81922" name="Picture 2" descr="https://www.kdnuggets.com/wp-content/uploads/bayes-nagesh-9.png"/>
          <p:cNvPicPr>
            <a:picLocks noChangeAspect="1" noChangeArrowheads="1"/>
          </p:cNvPicPr>
          <p:nvPr/>
        </p:nvPicPr>
        <p:blipFill>
          <a:blip r:embed="rId2"/>
          <a:srcRect/>
          <a:stretch>
            <a:fillRect/>
          </a:stretch>
        </p:blipFill>
        <p:spPr bwMode="auto">
          <a:xfrm>
            <a:off x="531812" y="1600200"/>
            <a:ext cx="7496175" cy="3495675"/>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6200"/>
            <a:ext cx="10742851" cy="1066800"/>
          </a:xfrm>
        </p:spPr>
        <p:txBody>
          <a:bodyPr/>
          <a:lstStyle/>
          <a:p>
            <a:r>
              <a:rPr lang="en-US" dirty="0" smtClean="0"/>
              <a:t>Step1&amp;2</a:t>
            </a:r>
            <a:endParaRPr lang="en-US" dirty="0"/>
          </a:p>
        </p:txBody>
      </p:sp>
      <p:sp>
        <p:nvSpPr>
          <p:cNvPr id="3" name="Content Placeholder 2"/>
          <p:cNvSpPr>
            <a:spLocks noGrp="1"/>
          </p:cNvSpPr>
          <p:nvPr>
            <p:ph idx="1"/>
          </p:nvPr>
        </p:nvSpPr>
        <p:spPr>
          <a:xfrm>
            <a:off x="455612" y="1219200"/>
            <a:ext cx="10819051" cy="5257800"/>
          </a:xfrm>
        </p:spPr>
        <p:txBody>
          <a:bodyPr>
            <a:normAutofit fontScale="92500" lnSpcReduction="2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Frequency and Likelihood tables of ‘Origin’</a:t>
            </a:r>
            <a:br>
              <a:rPr lang="en-US" dirty="0" smtClean="0"/>
            </a:br>
            <a:endParaRPr lang="en-US" dirty="0"/>
          </a:p>
        </p:txBody>
      </p:sp>
      <p:pic>
        <p:nvPicPr>
          <p:cNvPr id="83970" name="Picture 2" descr="https://www.kdnuggets.com/wp-content/uploads/bayes-nagesh-10.png"/>
          <p:cNvPicPr>
            <a:picLocks noChangeAspect="1" noChangeArrowheads="1"/>
          </p:cNvPicPr>
          <p:nvPr/>
        </p:nvPicPr>
        <p:blipFill>
          <a:blip r:embed="rId2"/>
          <a:srcRect/>
          <a:stretch>
            <a:fillRect/>
          </a:stretch>
        </p:blipFill>
        <p:spPr bwMode="auto">
          <a:xfrm>
            <a:off x="531812" y="1219200"/>
            <a:ext cx="8497027" cy="396240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838200"/>
          </a:xfrm>
        </p:spPr>
        <p:txBody>
          <a:bodyPr/>
          <a:lstStyle/>
          <a:p>
            <a:endParaRPr lang="en-US" dirty="0"/>
          </a:p>
        </p:txBody>
      </p:sp>
      <p:sp>
        <p:nvSpPr>
          <p:cNvPr id="3" name="Content Placeholder 2"/>
          <p:cNvSpPr>
            <a:spLocks noGrp="1"/>
          </p:cNvSpPr>
          <p:nvPr>
            <p:ph idx="1"/>
          </p:nvPr>
        </p:nvSpPr>
        <p:spPr>
          <a:xfrm>
            <a:off x="455612" y="1701800"/>
            <a:ext cx="10819051" cy="4470400"/>
          </a:xfrm>
        </p:spPr>
        <p:txBody>
          <a:bodyPr/>
          <a:lstStyle/>
          <a:p>
            <a:endParaRPr lang="en-US" dirty="0" smtClean="0"/>
          </a:p>
          <a:p>
            <a:pPr>
              <a:buNone/>
            </a:pPr>
            <a:endParaRPr lang="en-US" dirty="0" smtClean="0"/>
          </a:p>
          <a:p>
            <a:r>
              <a:rPr lang="en-US" dirty="0" smtClean="0"/>
              <a:t>As per the equations discussed above, we can calculate the posterior probability P(Yes | X) as :</a:t>
            </a:r>
            <a:endParaRPr lang="en-US" dirty="0"/>
          </a:p>
        </p:txBody>
      </p:sp>
      <p:pic>
        <p:nvPicPr>
          <p:cNvPr id="82946" name="Picture 2" descr="https://www.kdnuggets.com/wp-content/uploads/bayes-nagesh-11.png"/>
          <p:cNvPicPr>
            <a:picLocks noChangeAspect="1" noChangeArrowheads="1"/>
          </p:cNvPicPr>
          <p:nvPr/>
        </p:nvPicPr>
        <p:blipFill>
          <a:blip r:embed="rId2"/>
          <a:srcRect/>
          <a:stretch>
            <a:fillRect/>
          </a:stretch>
        </p:blipFill>
        <p:spPr bwMode="auto">
          <a:xfrm>
            <a:off x="684212" y="1143000"/>
            <a:ext cx="8186277" cy="1371600"/>
          </a:xfrm>
          <a:prstGeom prst="rect">
            <a:avLst/>
          </a:prstGeom>
          <a:noFill/>
        </p:spPr>
      </p:pic>
      <p:pic>
        <p:nvPicPr>
          <p:cNvPr id="82948" name="Picture 4" descr="https://www.kdnuggets.com/wp-content/uploads/bayes-nagesh-12.png"/>
          <p:cNvPicPr>
            <a:picLocks noChangeAspect="1" noChangeArrowheads="1"/>
          </p:cNvPicPr>
          <p:nvPr/>
        </p:nvPicPr>
        <p:blipFill>
          <a:blip r:embed="rId3"/>
          <a:srcRect/>
          <a:stretch>
            <a:fillRect/>
          </a:stretch>
        </p:blipFill>
        <p:spPr bwMode="auto">
          <a:xfrm>
            <a:off x="912812" y="4114800"/>
            <a:ext cx="9095864" cy="152400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838200"/>
          </a:xfrm>
        </p:spPr>
        <p:txBody>
          <a:bodyPr/>
          <a:lstStyle/>
          <a:p>
            <a:endParaRPr lang="en-US" dirty="0"/>
          </a:p>
        </p:txBody>
      </p:sp>
      <p:sp>
        <p:nvSpPr>
          <p:cNvPr id="3" name="Content Placeholder 2"/>
          <p:cNvSpPr>
            <a:spLocks noGrp="1"/>
          </p:cNvSpPr>
          <p:nvPr>
            <p:ph idx="1"/>
          </p:nvPr>
        </p:nvSpPr>
        <p:spPr>
          <a:xfrm>
            <a:off x="455612" y="1143000"/>
            <a:ext cx="10819051" cy="5029200"/>
          </a:xfrm>
        </p:spPr>
        <p:txBody>
          <a:bodyPr/>
          <a:lstStyle/>
          <a:p>
            <a:pPr>
              <a:buNone/>
            </a:pPr>
            <a:r>
              <a:rPr lang="en-US" dirty="0" smtClean="0"/>
              <a:t>P( No | X ):</a:t>
            </a:r>
          </a:p>
          <a:p>
            <a:pPr>
              <a:buNone/>
            </a:pPr>
            <a:endParaRPr lang="en-US" dirty="0" smtClean="0"/>
          </a:p>
          <a:p>
            <a:pPr>
              <a:buNone/>
            </a:pPr>
            <a:endParaRPr lang="en-US" dirty="0" smtClean="0"/>
          </a:p>
          <a:p>
            <a:pPr>
              <a:buNone/>
            </a:pPr>
            <a:endParaRPr lang="en-US" dirty="0" smtClean="0"/>
          </a:p>
          <a:p>
            <a:pPr>
              <a:buNone/>
            </a:pPr>
            <a:endParaRPr lang="en-US" dirty="0" smtClean="0"/>
          </a:p>
          <a:p>
            <a:r>
              <a:rPr lang="en-US" dirty="0" smtClean="0"/>
              <a:t>Since 0.144 &gt; 0.048, Which means given the features RED SUV and Domestic, our example gets classified as ’NO’ the car is not stolen.</a:t>
            </a:r>
            <a:br>
              <a:rPr lang="en-US" dirty="0" smtClean="0"/>
            </a:br>
            <a:endParaRPr lang="en-US" dirty="0" smtClean="0"/>
          </a:p>
          <a:p>
            <a:pPr>
              <a:buNone/>
            </a:pPr>
            <a:endParaRPr lang="en-US" dirty="0" smtClean="0"/>
          </a:p>
        </p:txBody>
      </p:sp>
      <p:pic>
        <p:nvPicPr>
          <p:cNvPr id="84994" name="Picture 2" descr="https://www.kdnuggets.com/wp-content/uploads/bayes-nagesh-13.png"/>
          <p:cNvPicPr>
            <a:picLocks noChangeAspect="1" noChangeArrowheads="1"/>
          </p:cNvPicPr>
          <p:nvPr/>
        </p:nvPicPr>
        <p:blipFill>
          <a:blip r:embed="rId2"/>
          <a:srcRect/>
          <a:stretch>
            <a:fillRect/>
          </a:stretch>
        </p:blipFill>
        <p:spPr bwMode="auto">
          <a:xfrm>
            <a:off x="684212" y="1828800"/>
            <a:ext cx="8296275" cy="139003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6200"/>
            <a:ext cx="10742851" cy="609600"/>
          </a:xfrm>
        </p:spPr>
        <p:txBody>
          <a:bodyPr>
            <a:normAutofit fontScale="90000"/>
          </a:bodyPr>
          <a:lstStyle/>
          <a:p>
            <a:r>
              <a:rPr lang="en-US" dirty="0" smtClean="0"/>
              <a:t>Applications of Naive Bayes Algorithms</a:t>
            </a:r>
            <a:endParaRPr lang="en-US" dirty="0"/>
          </a:p>
        </p:txBody>
      </p:sp>
      <p:sp>
        <p:nvSpPr>
          <p:cNvPr id="3" name="Content Placeholder 2"/>
          <p:cNvSpPr>
            <a:spLocks noGrp="1"/>
          </p:cNvSpPr>
          <p:nvPr>
            <p:ph idx="1"/>
          </p:nvPr>
        </p:nvSpPr>
        <p:spPr>
          <a:xfrm>
            <a:off x="455612" y="762000"/>
            <a:ext cx="11353800" cy="6096000"/>
          </a:xfrm>
        </p:spPr>
        <p:txBody>
          <a:bodyPr>
            <a:noAutofit/>
          </a:bodyPr>
          <a:lstStyle/>
          <a:p>
            <a:pPr>
              <a:lnSpc>
                <a:spcPct val="170000"/>
              </a:lnSpc>
            </a:pPr>
            <a:r>
              <a:rPr lang="en-US" sz="3200" b="1" dirty="0" smtClean="0">
                <a:latin typeface="Times New Roman" pitchFamily="18" charset="0"/>
                <a:cs typeface="Times New Roman" pitchFamily="18" charset="0"/>
              </a:rPr>
              <a:t>Real-time Prediction</a:t>
            </a:r>
            <a:endParaRPr lang="en-US" sz="3200" dirty="0" smtClean="0">
              <a:latin typeface="Times New Roman" pitchFamily="18" charset="0"/>
              <a:cs typeface="Times New Roman" pitchFamily="18" charset="0"/>
            </a:endParaRPr>
          </a:p>
          <a:p>
            <a:pPr>
              <a:lnSpc>
                <a:spcPct val="170000"/>
              </a:lnSpc>
            </a:pPr>
            <a:r>
              <a:rPr lang="en-US" sz="3200" b="1" dirty="0" smtClean="0">
                <a:latin typeface="Times New Roman" pitchFamily="18" charset="0"/>
                <a:cs typeface="Times New Roman" pitchFamily="18" charset="0"/>
              </a:rPr>
              <a:t>Multi-class Prediction</a:t>
            </a:r>
            <a:endParaRPr lang="en-US" sz="3200" dirty="0" smtClean="0">
              <a:latin typeface="Times New Roman" pitchFamily="18" charset="0"/>
              <a:cs typeface="Times New Roman" pitchFamily="18" charset="0"/>
            </a:endParaRPr>
          </a:p>
          <a:p>
            <a:pPr>
              <a:lnSpc>
                <a:spcPct val="170000"/>
              </a:lnSpc>
            </a:pPr>
            <a:r>
              <a:rPr lang="en-US" sz="3200" b="1" dirty="0" smtClean="0">
                <a:latin typeface="Times New Roman" pitchFamily="18" charset="0"/>
                <a:cs typeface="Times New Roman" pitchFamily="18" charset="0"/>
              </a:rPr>
              <a:t>Text classification/ Spam Filtering/ Sentiment Analysis</a:t>
            </a:r>
            <a:endParaRPr lang="en-US" sz="3200" dirty="0" smtClean="0">
              <a:latin typeface="Times New Roman" pitchFamily="18" charset="0"/>
              <a:cs typeface="Times New Roman" pitchFamily="18" charset="0"/>
            </a:endParaRPr>
          </a:p>
          <a:p>
            <a:pPr>
              <a:lnSpc>
                <a:spcPct val="170000"/>
              </a:lnSpc>
            </a:pPr>
            <a:r>
              <a:rPr lang="en-US" sz="3200" b="1" dirty="0" smtClean="0">
                <a:latin typeface="Times New Roman" pitchFamily="18" charset="0"/>
                <a:cs typeface="Times New Roman" pitchFamily="18" charset="0"/>
              </a:rPr>
              <a:t>Recommendation System</a:t>
            </a:r>
            <a:endParaRPr lang="en-US" sz="32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762000"/>
          </a:xfrm>
        </p:spPr>
        <p:txBody>
          <a:bodyPr>
            <a:normAutofit/>
          </a:bodyPr>
          <a:lstStyle/>
          <a:p>
            <a:pPr algn="ctr"/>
            <a:r>
              <a:rPr lang="en-US" sz="3600" b="1" dirty="0" smtClean="0"/>
              <a:t>Multi-Class Classification</a:t>
            </a:r>
            <a:endParaRPr lang="en-US" sz="3600" b="1"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sp>
        <p:nvSpPr>
          <p:cNvPr id="28674" name="AutoShape 2" descr="Binary classification tas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22" name="Picture 2"/>
          <p:cNvPicPr>
            <a:picLocks noChangeAspect="1" noChangeArrowheads="1"/>
          </p:cNvPicPr>
          <p:nvPr/>
        </p:nvPicPr>
        <p:blipFill>
          <a:blip r:embed="rId3"/>
          <a:srcRect/>
          <a:stretch>
            <a:fillRect/>
          </a:stretch>
        </p:blipFill>
        <p:spPr bwMode="auto">
          <a:xfrm>
            <a:off x="1674812" y="988027"/>
            <a:ext cx="8305800" cy="5658622"/>
          </a:xfrm>
          <a:prstGeom prst="rect">
            <a:avLst/>
          </a:prstGeom>
          <a:noFill/>
          <a:ln w="9525">
            <a:noFill/>
            <a:miter lim="800000"/>
            <a:headEnd/>
            <a:tailEnd/>
          </a:ln>
          <a:effectLst/>
        </p:spPr>
      </p:pic>
    </p:spTree>
    <p:extLst>
      <p:ext uri="{BB962C8B-B14F-4D97-AF65-F5344CB8AC3E}">
        <p14:creationId xmlns:p14="http://schemas.microsoft.com/office/powerpoint/2010/main" xmlns="" val="3105704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609600"/>
          </a:xfrm>
        </p:spPr>
        <p:txBody>
          <a:bodyPr>
            <a:normAutofit fontScale="90000"/>
          </a:bodyPr>
          <a:lstStyle/>
          <a:p>
            <a:r>
              <a:rPr lang="en-US" dirty="0" smtClean="0"/>
              <a:t>Support Vector Machine (SVM)</a:t>
            </a:r>
            <a:endParaRPr lang="en-US" dirty="0"/>
          </a:p>
        </p:txBody>
      </p:sp>
      <p:sp>
        <p:nvSpPr>
          <p:cNvPr id="3" name="Content Placeholder 2"/>
          <p:cNvSpPr>
            <a:spLocks noGrp="1"/>
          </p:cNvSpPr>
          <p:nvPr>
            <p:ph idx="1"/>
          </p:nvPr>
        </p:nvSpPr>
        <p:spPr>
          <a:xfrm>
            <a:off x="455612" y="838200"/>
            <a:ext cx="11277600" cy="5867400"/>
          </a:xfrm>
        </p:spPr>
        <p:txBody>
          <a:bodyPr>
            <a:noAutofit/>
          </a:bodyPr>
          <a:lstStyle/>
          <a:p>
            <a:pPr algn="just">
              <a:lnSpc>
                <a:spcPts val="3360"/>
              </a:lnSpc>
            </a:pPr>
            <a:r>
              <a:rPr lang="en-US" sz="2700" dirty="0" smtClean="0">
                <a:latin typeface="Times New Roman" pitchFamily="18" charset="0"/>
                <a:cs typeface="Times New Roman" pitchFamily="18" charset="0"/>
              </a:rPr>
              <a:t>A Support Vector Machine (SVM) is a supervised machine learning algorithm that can be employed for both classification and regression purposes. </a:t>
            </a:r>
          </a:p>
          <a:p>
            <a:pPr algn="just">
              <a:lnSpc>
                <a:spcPts val="3360"/>
              </a:lnSpc>
            </a:pPr>
            <a:r>
              <a:rPr lang="en-US" sz="2700" dirty="0" smtClean="0">
                <a:latin typeface="Times New Roman" pitchFamily="18" charset="0"/>
                <a:cs typeface="Times New Roman" pitchFamily="18" charset="0"/>
              </a:rPr>
              <a:t>SVMs are more commonly used in classification problems</a:t>
            </a:r>
          </a:p>
          <a:p>
            <a:pPr algn="just">
              <a:lnSpc>
                <a:spcPts val="3360"/>
              </a:lnSpc>
            </a:pPr>
            <a:r>
              <a:rPr lang="en-US" sz="2700" dirty="0" smtClean="0">
                <a:latin typeface="Times New Roman" pitchFamily="18" charset="0"/>
                <a:cs typeface="Times New Roman" pitchFamily="18" charset="0"/>
              </a:rPr>
              <a:t>It uses the non linear mapping to transform the original training data into higher dimension</a:t>
            </a:r>
          </a:p>
          <a:p>
            <a:pPr algn="just">
              <a:lnSpc>
                <a:spcPts val="3360"/>
              </a:lnSpc>
            </a:pPr>
            <a:r>
              <a:rPr lang="en-US" sz="2700" dirty="0" smtClean="0">
                <a:latin typeface="Times New Roman" pitchFamily="18" charset="0"/>
                <a:cs typeface="Times New Roman" pitchFamily="18" charset="0"/>
              </a:rPr>
              <a:t>SVM is based on the concept of a surface, called a hyperplane, which draws a boundary between data instances plotted in the multi-dimensional feature space.</a:t>
            </a:r>
          </a:p>
          <a:p>
            <a:pPr>
              <a:lnSpc>
                <a:spcPts val="3360"/>
              </a:lnSpc>
            </a:pPr>
            <a:r>
              <a:rPr lang="en-US" sz="2800" dirty="0" smtClean="0">
                <a:latin typeface="Times New Roman" pitchFamily="18" charset="0"/>
                <a:cs typeface="Times New Roman" pitchFamily="18" charset="0"/>
              </a:rPr>
              <a:t>the SVM algorithm builds an N-dimensional hyperplane model that assigns future instances into one of the two possible output classes.</a:t>
            </a:r>
            <a:endParaRPr lang="en-US" sz="2700" dirty="0" smtClean="0">
              <a:latin typeface="Times New Roman" pitchFamily="18" charset="0"/>
              <a:cs typeface="Times New Roman" pitchFamily="18" charset="0"/>
            </a:endParaRPr>
          </a:p>
          <a:p>
            <a:pPr algn="just">
              <a:lnSpc>
                <a:spcPts val="3360"/>
              </a:lnSpc>
            </a:pPr>
            <a:endParaRPr lang="en-US" sz="2700" dirty="0" smtClean="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609600"/>
          </a:xfrm>
        </p:spPr>
        <p:txBody>
          <a:bodyPr>
            <a:normAutofit/>
          </a:bodyPr>
          <a:lstStyle/>
          <a:p>
            <a:r>
              <a:rPr lang="en-US" sz="3600" dirty="0" smtClean="0"/>
              <a:t>Support Vector Machine (SVM)</a:t>
            </a:r>
            <a:endParaRPr lang="en-US" sz="3600" dirty="0"/>
          </a:p>
        </p:txBody>
      </p:sp>
      <p:sp>
        <p:nvSpPr>
          <p:cNvPr id="3" name="Content Placeholder 2"/>
          <p:cNvSpPr>
            <a:spLocks noGrp="1"/>
          </p:cNvSpPr>
          <p:nvPr>
            <p:ph idx="1"/>
          </p:nvPr>
        </p:nvSpPr>
        <p:spPr>
          <a:xfrm>
            <a:off x="455612" y="762000"/>
            <a:ext cx="11277600" cy="5715000"/>
          </a:xfrm>
        </p:spPr>
        <p:txBody>
          <a:bodyPr>
            <a:noAutofit/>
          </a:bodyPr>
          <a:lstStyle/>
          <a:p>
            <a:pPr algn="just">
              <a:lnSpc>
                <a:spcPct val="114000"/>
              </a:lnSpc>
            </a:pPr>
            <a:r>
              <a:rPr lang="en-US" dirty="0" smtClean="0"/>
              <a:t>In SVM, a model is built to discriminate the data  instances belonging to different classes. </a:t>
            </a:r>
          </a:p>
          <a:p>
            <a:pPr algn="just">
              <a:lnSpc>
                <a:spcPct val="114000"/>
              </a:lnSpc>
            </a:pPr>
            <a:r>
              <a:rPr lang="en-US" dirty="0" smtClean="0"/>
              <a:t>Let us assume for the sake of simplicity that the data instances are linearly separable. In this case, when mapped in a two dimensional space</a:t>
            </a:r>
          </a:p>
          <a:p>
            <a:pPr algn="just">
              <a:lnSpc>
                <a:spcPts val="3200"/>
              </a:lnSpc>
            </a:pPr>
            <a:r>
              <a:rPr lang="en-US" dirty="0" smtClean="0"/>
              <a:t>The data instances belonging to different classes fall in different sides of a straight line drawn in the two-dimensional space as depicted in Figure 7.15a.</a:t>
            </a:r>
          </a:p>
          <a:p>
            <a:pPr algn="just">
              <a:lnSpc>
                <a:spcPts val="3200"/>
              </a:lnSpc>
            </a:pPr>
            <a:r>
              <a:rPr lang="en-US" dirty="0" smtClean="0"/>
              <a:t>If the same concept is extended to a multidimensional feature space, the straight line dividing data instances belonging to different classes transforms to a hyperplane as depicted in Figure 7.15b.</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srcRect/>
          <a:stretch>
            <a:fillRect/>
          </a:stretch>
        </p:blipFill>
        <p:spPr bwMode="auto">
          <a:xfrm>
            <a:off x="1751012" y="838200"/>
            <a:ext cx="7181850" cy="511983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609600"/>
          </a:xfrm>
        </p:spPr>
        <p:txBody>
          <a:bodyPr>
            <a:normAutofit/>
          </a:bodyPr>
          <a:lstStyle/>
          <a:p>
            <a:r>
              <a:rPr lang="en-US" sz="3600" dirty="0" smtClean="0"/>
              <a:t>Support Vector Machine (SVM)</a:t>
            </a:r>
            <a:endParaRPr lang="en-US" sz="3600" dirty="0"/>
          </a:p>
        </p:txBody>
      </p:sp>
      <p:sp>
        <p:nvSpPr>
          <p:cNvPr id="3" name="Content Placeholder 2"/>
          <p:cNvSpPr>
            <a:spLocks noGrp="1"/>
          </p:cNvSpPr>
          <p:nvPr>
            <p:ph idx="1"/>
          </p:nvPr>
        </p:nvSpPr>
        <p:spPr>
          <a:xfrm>
            <a:off x="227012" y="685800"/>
            <a:ext cx="11734800" cy="5943600"/>
          </a:xfrm>
        </p:spPr>
        <p:txBody>
          <a:bodyPr>
            <a:noAutofit/>
          </a:bodyPr>
          <a:lstStyle/>
          <a:p>
            <a:pPr algn="just">
              <a:lnSpc>
                <a:spcPts val="3500"/>
              </a:lnSpc>
            </a:pPr>
            <a:r>
              <a:rPr lang="en-US" sz="2200" dirty="0" smtClean="0"/>
              <a:t>An SVM model is a representation of the input instances as points in the feature space, which are mapped so that an apparent gap between them divides the instances of the separate classes. </a:t>
            </a:r>
          </a:p>
          <a:p>
            <a:pPr algn="just">
              <a:lnSpc>
                <a:spcPts val="3500"/>
              </a:lnSpc>
            </a:pPr>
            <a:r>
              <a:rPr lang="en-US" sz="2200" dirty="0" smtClean="0"/>
              <a:t>In other words, the goal of the SVM analysis is to find a plane, or rather a hyperplane, which separates the instances on the basis of their classes. </a:t>
            </a:r>
          </a:p>
          <a:p>
            <a:pPr algn="just">
              <a:lnSpc>
                <a:spcPts val="3500"/>
              </a:lnSpc>
            </a:pPr>
            <a:r>
              <a:rPr lang="en-US" sz="2200" dirty="0" smtClean="0"/>
              <a:t>New examples (i.e. new instances) are then mapped into that same space and predicted to belong to a class on the basis of which side of the gap the new instance will fall on. </a:t>
            </a:r>
          </a:p>
          <a:p>
            <a:pPr algn="just">
              <a:lnSpc>
                <a:spcPts val="3500"/>
              </a:lnSpc>
            </a:pPr>
            <a:r>
              <a:rPr lang="en-US" sz="2200" dirty="0" smtClean="0"/>
              <a:t>In summary, in the overall training process, the SVM algorithm analyses input data and identifies a surface in the multi-dimensional feature space called the hyperplane</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609600"/>
          </a:xfrm>
        </p:spPr>
        <p:txBody>
          <a:bodyPr>
            <a:normAutofit fontScale="90000"/>
          </a:bodyPr>
          <a:lstStyle/>
          <a:p>
            <a:r>
              <a:rPr lang="en-US" dirty="0" smtClean="0"/>
              <a:t>Support Vector Machine (SVM)</a:t>
            </a:r>
            <a:endParaRPr lang="en-US" dirty="0"/>
          </a:p>
        </p:txBody>
      </p:sp>
      <p:sp>
        <p:nvSpPr>
          <p:cNvPr id="3" name="Content Placeholder 2"/>
          <p:cNvSpPr>
            <a:spLocks noGrp="1"/>
          </p:cNvSpPr>
          <p:nvPr>
            <p:ph idx="1"/>
          </p:nvPr>
        </p:nvSpPr>
        <p:spPr>
          <a:xfrm>
            <a:off x="455612" y="685800"/>
            <a:ext cx="11277600" cy="6019800"/>
          </a:xfrm>
        </p:spPr>
        <p:txBody>
          <a:bodyPr>
            <a:normAutofit/>
          </a:bodyPr>
          <a:lstStyle/>
          <a:p>
            <a:pPr>
              <a:buNone/>
            </a:pPr>
            <a:r>
              <a:rPr lang="en-US" b="1" dirty="0" smtClean="0">
                <a:solidFill>
                  <a:srgbClr val="C00000"/>
                </a:solidFill>
              </a:rPr>
              <a:t>Hyperplane:</a:t>
            </a:r>
          </a:p>
          <a:p>
            <a:pPr>
              <a:lnSpc>
                <a:spcPct val="150000"/>
              </a:lnSpc>
            </a:pPr>
            <a:r>
              <a:rPr lang="en-IN" dirty="0" smtClean="0"/>
              <a:t>In a p-dimensional space, a hyperplane is a flat affine subspace of dimension p − 1.</a:t>
            </a:r>
          </a:p>
          <a:p>
            <a:pPr>
              <a:lnSpc>
                <a:spcPct val="150000"/>
              </a:lnSpc>
            </a:pPr>
            <a:r>
              <a:rPr lang="en-IN" dirty="0" smtClean="0"/>
              <a:t>In two dimensions, a hyperplane is a flat one-dimensional subspace - in other words, a line.</a:t>
            </a:r>
            <a:endParaRPr lang="en-US" baseline="30000" dirty="0" smtClean="0"/>
          </a:p>
          <a:p>
            <a:pPr>
              <a:lnSpc>
                <a:spcPct val="150000"/>
              </a:lnSpc>
            </a:pPr>
            <a:r>
              <a:rPr lang="en-IN" dirty="0" smtClean="0"/>
              <a:t>In three dimensions, a hyperplane is a flat two-dimensional subspace - that is, a plane</a:t>
            </a:r>
            <a:endParaRPr lang="en-US" baseline="30000" dirty="0" smtClean="0"/>
          </a:p>
          <a:p>
            <a:pPr>
              <a:lnSpc>
                <a:spcPct val="150000"/>
              </a:lnSpc>
            </a:pPr>
            <a:r>
              <a:rPr lang="en-IN" dirty="0" smtClean="0"/>
              <a:t>In p &gt; 3 dimensions, it can be hard to visualize a hyperplane, but the notion of a (p − 1)-dimensional flat subspace still applies</a:t>
            </a:r>
            <a:endParaRPr lang="en-US" baseline="30000" dirty="0" smtClean="0"/>
          </a:p>
          <a:p>
            <a:endParaRPr lang="en-US" baseline="30000" dirty="0" smtClean="0">
              <a:solidFill>
                <a:srgbClr val="1605F5"/>
              </a:solidFill>
            </a:endParaRPr>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89012" y="1905000"/>
            <a:ext cx="8919524" cy="2856911"/>
            <a:chOff x="1031966" y="3773305"/>
            <a:chExt cx="8919524" cy="2856911"/>
          </a:xfrm>
        </p:grpSpPr>
        <p:pic>
          <p:nvPicPr>
            <p:cNvPr id="3" name="Picture 2" descr="C:\Users\kmit\Desktop\binaryclass_2d.png"/>
            <p:cNvPicPr>
              <a:picLocks noChangeAspect="1" noChangeArrowheads="1"/>
            </p:cNvPicPr>
            <p:nvPr/>
          </p:nvPicPr>
          <p:blipFill>
            <a:blip r:embed="rId2" cstate="print">
              <a:lum bright="-20000"/>
            </a:blip>
            <a:srcRect/>
            <a:stretch>
              <a:fillRect/>
            </a:stretch>
          </p:blipFill>
          <p:spPr bwMode="auto">
            <a:xfrm>
              <a:off x="1154326" y="3786187"/>
              <a:ext cx="2610393" cy="2475422"/>
            </a:xfrm>
            <a:prstGeom prst="rect">
              <a:avLst/>
            </a:prstGeom>
            <a:noFill/>
          </p:spPr>
        </p:pic>
        <p:pic>
          <p:nvPicPr>
            <p:cNvPr id="4" name="Picture 3" descr="C:\Users\kmit\Desktop\700px-Hyperplane.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69974" y="3773305"/>
              <a:ext cx="3110592" cy="2332944"/>
            </a:xfrm>
            <a:prstGeom prst="rect">
              <a:avLst/>
            </a:prstGeom>
            <a:noFill/>
          </p:spPr>
        </p:pic>
        <p:pic>
          <p:nvPicPr>
            <p:cNvPr id="5" name="Picture 2"/>
            <p:cNvPicPr>
              <a:picLocks noChangeAspect="1" noChangeArrowheads="1"/>
            </p:cNvPicPr>
            <p:nvPr/>
          </p:nvPicPr>
          <p:blipFill>
            <a:blip r:embed="rId4" cstate="print"/>
            <a:srcRect/>
            <a:stretch>
              <a:fillRect/>
            </a:stretch>
          </p:blipFill>
          <p:spPr bwMode="auto">
            <a:xfrm>
              <a:off x="1031966" y="6224785"/>
              <a:ext cx="2887162" cy="405431"/>
            </a:xfrm>
            <a:prstGeom prst="rect">
              <a:avLst/>
            </a:prstGeom>
            <a:noFill/>
            <a:ln w="9525">
              <a:noFill/>
              <a:miter lim="800000"/>
              <a:headEnd/>
              <a:tailEnd/>
            </a:ln>
            <a:effectLst/>
          </p:spPr>
        </p:pic>
        <p:pic>
          <p:nvPicPr>
            <p:cNvPr id="6" name="Picture 3"/>
            <p:cNvPicPr>
              <a:picLocks noChangeAspect="1" noChangeArrowheads="1"/>
            </p:cNvPicPr>
            <p:nvPr/>
          </p:nvPicPr>
          <p:blipFill>
            <a:blip r:embed="rId5" cstate="print"/>
            <a:srcRect/>
            <a:stretch>
              <a:fillRect/>
            </a:stretch>
          </p:blipFill>
          <p:spPr bwMode="auto">
            <a:xfrm>
              <a:off x="4820186" y="6139543"/>
              <a:ext cx="5131304" cy="422910"/>
            </a:xfrm>
            <a:prstGeom prst="rect">
              <a:avLst/>
            </a:prstGeom>
            <a:noFill/>
            <a:ln w="9525">
              <a:noFill/>
              <a:miter lim="800000"/>
              <a:headEnd/>
              <a:tailEnd/>
            </a:ln>
            <a:effectLst/>
          </p:spPr>
        </p:pic>
      </p:grpSp>
      <p:sp>
        <p:nvSpPr>
          <p:cNvPr id="12" name="Rectangle 11"/>
          <p:cNvSpPr/>
          <p:nvPr/>
        </p:nvSpPr>
        <p:spPr>
          <a:xfrm>
            <a:off x="836612" y="381000"/>
            <a:ext cx="2020105" cy="461665"/>
          </a:xfrm>
          <a:prstGeom prst="rect">
            <a:avLst/>
          </a:prstGeom>
        </p:spPr>
        <p:txBody>
          <a:bodyPr wrap="none">
            <a:spAutoFit/>
          </a:bodyPr>
          <a:lstStyle/>
          <a:p>
            <a:pPr>
              <a:buNone/>
            </a:pPr>
            <a:r>
              <a:rPr lang="en-US" b="1" dirty="0" smtClean="0">
                <a:solidFill>
                  <a:srgbClr val="C00000"/>
                </a:solidFill>
              </a:rPr>
              <a:t>Hyperplane:</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065212" y="2613401"/>
            <a:ext cx="4191000" cy="400110"/>
          </a:xfrm>
          <a:prstGeom prst="rect">
            <a:avLst/>
          </a:prstGeom>
          <a:noFill/>
        </p:spPr>
        <p:txBody>
          <a:bodyPr wrap="square" rtlCol="0">
            <a:spAutoFit/>
          </a:bodyPr>
          <a:lstStyle/>
          <a:p>
            <a:r>
              <a:rPr lang="en-IN" sz="2000" dirty="0" smtClean="0"/>
              <a:t>Is on one side of </a:t>
            </a:r>
            <a:r>
              <a:rPr lang="en-IN" sz="2000" dirty="0" err="1" smtClean="0"/>
              <a:t>hyperplane</a:t>
            </a:r>
            <a:r>
              <a:rPr lang="en-IN" sz="2000" dirty="0" smtClean="0"/>
              <a:t> if </a:t>
            </a:r>
            <a:endParaRPr lang="en-US" sz="2000" baseline="30000" dirty="0" smtClean="0"/>
          </a:p>
        </p:txBody>
      </p:sp>
      <p:sp>
        <p:nvSpPr>
          <p:cNvPr id="11" name="TextBox 10"/>
          <p:cNvSpPr txBox="1"/>
          <p:nvPr/>
        </p:nvSpPr>
        <p:spPr>
          <a:xfrm>
            <a:off x="836612" y="1276290"/>
            <a:ext cx="1094088" cy="400110"/>
          </a:xfrm>
          <a:prstGeom prst="rect">
            <a:avLst/>
          </a:prstGeom>
          <a:noFill/>
        </p:spPr>
        <p:txBody>
          <a:bodyPr wrap="square" rtlCol="0">
            <a:spAutoFit/>
          </a:bodyPr>
          <a:lstStyle/>
          <a:p>
            <a:r>
              <a:rPr lang="en-IN" sz="2000" dirty="0" smtClean="0"/>
              <a:t>A Point   </a:t>
            </a:r>
            <a:endParaRPr lang="en-US" sz="2000" baseline="30000" dirty="0" smtClean="0"/>
          </a:p>
        </p:txBody>
      </p:sp>
      <p:pic>
        <p:nvPicPr>
          <p:cNvPr id="3" name="Picture 3"/>
          <p:cNvPicPr>
            <a:picLocks noChangeAspect="1" noChangeArrowheads="1"/>
          </p:cNvPicPr>
          <p:nvPr/>
        </p:nvPicPr>
        <p:blipFill>
          <a:blip r:embed="rId2" cstate="print">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5074570" y="2057400"/>
            <a:ext cx="4753642" cy="391886"/>
          </a:xfrm>
          <a:prstGeom prst="rect">
            <a:avLst/>
          </a:prstGeom>
          <a:noFill/>
          <a:ln w="9525">
            <a:noFill/>
            <a:miter lim="800000"/>
            <a:headEnd/>
            <a:tailEnd/>
          </a:ln>
          <a:effectLst/>
        </p:spPr>
      </p:pic>
      <p:grpSp>
        <p:nvGrpSpPr>
          <p:cNvPr id="2" name="Group 14"/>
          <p:cNvGrpSpPr/>
          <p:nvPr/>
        </p:nvGrpSpPr>
        <p:grpSpPr>
          <a:xfrm>
            <a:off x="2132012" y="1295400"/>
            <a:ext cx="2980277" cy="342900"/>
            <a:chOff x="2864984" y="2800350"/>
            <a:chExt cx="2981053" cy="342900"/>
          </a:xfrm>
        </p:grpSpPr>
        <p:pic>
          <p:nvPicPr>
            <p:cNvPr id="2050" name="Picture 2"/>
            <p:cNvPicPr>
              <a:picLocks noChangeAspect="1" noChangeArrowheads="1"/>
            </p:cNvPicPr>
            <p:nvPr/>
          </p:nvPicPr>
          <p:blipFill>
            <a:blip r:embed="rId3" cstate="print">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2864984" y="2800350"/>
              <a:ext cx="714375" cy="3429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print">
              <a:clrChange>
                <a:clrFrom>
                  <a:srgbClr val="FFFFFF"/>
                </a:clrFrom>
                <a:clrTo>
                  <a:srgbClr val="FFFFFF">
                    <a:alpha val="0"/>
                  </a:srgbClr>
                </a:clrTo>
              </a:clrChange>
              <a:duotone>
                <a:prstClr val="black"/>
                <a:schemeClr val="tx2">
                  <a:tint val="45000"/>
                  <a:satMod val="400000"/>
                </a:schemeClr>
              </a:duotone>
            </a:blip>
            <a:srcRect t="5068" b="8027"/>
            <a:stretch>
              <a:fillRect/>
            </a:stretch>
          </p:blipFill>
          <p:spPr bwMode="auto">
            <a:xfrm>
              <a:off x="3550512" y="2800350"/>
              <a:ext cx="2295525" cy="342900"/>
            </a:xfrm>
            <a:prstGeom prst="rect">
              <a:avLst/>
            </a:prstGeom>
            <a:noFill/>
            <a:ln w="9525">
              <a:noFill/>
              <a:miter lim="800000"/>
              <a:headEnd/>
              <a:tailEnd/>
            </a:ln>
            <a:effectLst/>
          </p:spPr>
        </p:pic>
      </p:grpSp>
      <p:sp>
        <p:nvSpPr>
          <p:cNvPr id="16" name="TextBox 15"/>
          <p:cNvSpPr txBox="1"/>
          <p:nvPr/>
        </p:nvSpPr>
        <p:spPr>
          <a:xfrm>
            <a:off x="1065212" y="2057400"/>
            <a:ext cx="3645282" cy="400110"/>
          </a:xfrm>
          <a:prstGeom prst="rect">
            <a:avLst/>
          </a:prstGeom>
          <a:noFill/>
        </p:spPr>
        <p:txBody>
          <a:bodyPr wrap="square" rtlCol="0">
            <a:spAutoFit/>
          </a:bodyPr>
          <a:lstStyle/>
          <a:p>
            <a:r>
              <a:rPr lang="en-IN" sz="2000" dirty="0" smtClean="0"/>
              <a:t>Is on </a:t>
            </a:r>
            <a:r>
              <a:rPr lang="en-IN" sz="2000" dirty="0" err="1" smtClean="0"/>
              <a:t>Hyperplane</a:t>
            </a:r>
            <a:r>
              <a:rPr lang="en-IN" sz="2000" dirty="0" smtClean="0"/>
              <a:t> if </a:t>
            </a:r>
            <a:endParaRPr lang="en-US" sz="2000" baseline="30000" dirty="0" smtClean="0"/>
          </a:p>
        </p:txBody>
      </p:sp>
      <p:pic>
        <p:nvPicPr>
          <p:cNvPr id="2052" name="Picture 4"/>
          <p:cNvPicPr>
            <a:picLocks noChangeAspect="1" noChangeArrowheads="1"/>
          </p:cNvPicPr>
          <p:nvPr/>
        </p:nvPicPr>
        <p:blipFill>
          <a:blip r:embed="rId5" cstate="print">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5352687" y="2590800"/>
            <a:ext cx="4704125" cy="409575"/>
          </a:xfrm>
          <a:prstGeom prst="rect">
            <a:avLst/>
          </a:prstGeom>
          <a:noFill/>
          <a:ln w="9525">
            <a:noFill/>
            <a:miter lim="800000"/>
            <a:headEnd/>
            <a:tailEnd/>
          </a:ln>
          <a:effectLst/>
        </p:spPr>
      </p:pic>
      <p:sp>
        <p:nvSpPr>
          <p:cNvPr id="18" name="TextBox 17"/>
          <p:cNvSpPr txBox="1"/>
          <p:nvPr/>
        </p:nvSpPr>
        <p:spPr>
          <a:xfrm>
            <a:off x="1065212" y="3181290"/>
            <a:ext cx="4052178" cy="400110"/>
          </a:xfrm>
          <a:prstGeom prst="rect">
            <a:avLst/>
          </a:prstGeom>
          <a:noFill/>
        </p:spPr>
        <p:txBody>
          <a:bodyPr wrap="square" rtlCol="0">
            <a:spAutoFit/>
          </a:bodyPr>
          <a:lstStyle/>
          <a:p>
            <a:r>
              <a:rPr lang="en-IN" sz="2000" dirty="0" smtClean="0"/>
              <a:t>Is on other side of </a:t>
            </a:r>
            <a:r>
              <a:rPr lang="en-IN" sz="2000" dirty="0" err="1" smtClean="0"/>
              <a:t>hyperplane</a:t>
            </a:r>
            <a:r>
              <a:rPr lang="en-IN" sz="2000" dirty="0" smtClean="0"/>
              <a:t> if </a:t>
            </a:r>
            <a:endParaRPr lang="en-US" sz="2000" baseline="30000" dirty="0" smtClean="0"/>
          </a:p>
        </p:txBody>
      </p:sp>
      <p:pic>
        <p:nvPicPr>
          <p:cNvPr id="2053" name="Picture 5"/>
          <p:cNvPicPr>
            <a:picLocks noChangeAspect="1" noChangeArrowheads="1"/>
          </p:cNvPicPr>
          <p:nvPr/>
        </p:nvPicPr>
        <p:blipFill>
          <a:blip r:embed="rId6" cstate="print">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5543158" y="3200400"/>
            <a:ext cx="4589854" cy="381000"/>
          </a:xfrm>
          <a:prstGeom prst="rect">
            <a:avLst/>
          </a:prstGeom>
          <a:noFill/>
          <a:ln w="9525">
            <a:noFill/>
            <a:miter lim="800000"/>
            <a:headEnd/>
            <a:tailEnd/>
          </a:ln>
          <a:effectLst/>
        </p:spPr>
      </p:pic>
      <p:sp>
        <p:nvSpPr>
          <p:cNvPr id="22" name="L-Shape 21"/>
          <p:cNvSpPr/>
          <p:nvPr/>
        </p:nvSpPr>
        <p:spPr>
          <a:xfrm>
            <a:off x="1155399" y="3898900"/>
            <a:ext cx="2755182" cy="2463800"/>
          </a:xfrm>
          <a:prstGeom prst="corner">
            <a:avLst>
              <a:gd name="adj1" fmla="val 1031"/>
              <a:gd name="adj2" fmla="val 10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Connector 23"/>
          <p:cNvCxnSpPr/>
          <p:nvPr/>
        </p:nvCxnSpPr>
        <p:spPr>
          <a:xfrm flipV="1">
            <a:off x="1472816" y="4749800"/>
            <a:ext cx="2564732" cy="9017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047206" y="5029200"/>
            <a:ext cx="88877" cy="101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B050"/>
              </a:solidFill>
            </a:endParaRPr>
          </a:p>
        </p:txBody>
      </p:sp>
      <p:sp>
        <p:nvSpPr>
          <p:cNvPr id="26" name="Oval 25"/>
          <p:cNvSpPr/>
          <p:nvPr/>
        </p:nvSpPr>
        <p:spPr>
          <a:xfrm>
            <a:off x="2831362" y="5588000"/>
            <a:ext cx="88877" cy="101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B050"/>
              </a:solidFill>
            </a:endParaRPr>
          </a:p>
        </p:txBody>
      </p:sp>
      <p:sp>
        <p:nvSpPr>
          <p:cNvPr id="27" name="Oval 26"/>
          <p:cNvSpPr/>
          <p:nvPr/>
        </p:nvSpPr>
        <p:spPr>
          <a:xfrm>
            <a:off x="2932936" y="4356100"/>
            <a:ext cx="88877" cy="101600"/>
          </a:xfrm>
          <a:prstGeom prst="ellipse">
            <a:avLst/>
          </a:prstGeom>
          <a:solidFill>
            <a:srgbClr val="E600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B050"/>
              </a:solidFill>
            </a:endParaRPr>
          </a:p>
        </p:txBody>
      </p:sp>
      <p:pic>
        <p:nvPicPr>
          <p:cNvPr id="2054" name="Picture 6"/>
          <p:cNvPicPr>
            <a:picLocks noChangeAspect="1" noChangeArrowheads="1"/>
          </p:cNvPicPr>
          <p:nvPr/>
        </p:nvPicPr>
        <p:blipFill>
          <a:blip r:embed="rId7" cstate="print">
            <a:lum/>
          </a:blip>
          <a:srcRect/>
          <a:stretch>
            <a:fillRect/>
          </a:stretch>
        </p:blipFill>
        <p:spPr bwMode="auto">
          <a:xfrm>
            <a:off x="4773957" y="3861110"/>
            <a:ext cx="2890085" cy="2717490"/>
          </a:xfrm>
          <a:prstGeom prst="rect">
            <a:avLst/>
          </a:prstGeom>
          <a:noFill/>
          <a:ln w="9525">
            <a:noFill/>
            <a:miter lim="800000"/>
            <a:headEnd/>
            <a:tailEnd/>
          </a:ln>
          <a:effectLst/>
        </p:spPr>
      </p:pic>
      <p:pic>
        <p:nvPicPr>
          <p:cNvPr id="2055" name="Picture 7"/>
          <p:cNvPicPr>
            <a:picLocks noChangeAspect="1" noChangeArrowheads="1"/>
          </p:cNvPicPr>
          <p:nvPr/>
        </p:nvPicPr>
        <p:blipFill>
          <a:blip r:embed="rId8" cstate="print"/>
          <a:srcRect/>
          <a:stretch>
            <a:fillRect/>
          </a:stretch>
        </p:blipFill>
        <p:spPr bwMode="auto">
          <a:xfrm rot="1852071">
            <a:off x="5584409" y="5076055"/>
            <a:ext cx="1699770" cy="248985"/>
          </a:xfrm>
          <a:prstGeom prst="rect">
            <a:avLst/>
          </a:prstGeom>
          <a:noFill/>
          <a:ln w="9525">
            <a:noFill/>
            <a:miter lim="800000"/>
            <a:headEnd/>
            <a:tailEnd/>
          </a:ln>
          <a:effectLst/>
        </p:spPr>
      </p:pic>
      <p:pic>
        <p:nvPicPr>
          <p:cNvPr id="2056" name="Picture 8"/>
          <p:cNvPicPr>
            <a:picLocks noChangeAspect="1" noChangeArrowheads="1"/>
          </p:cNvPicPr>
          <p:nvPr/>
        </p:nvPicPr>
        <p:blipFill>
          <a:blip r:embed="rId9" cstate="print"/>
          <a:srcRect/>
          <a:stretch>
            <a:fillRect/>
          </a:stretch>
        </p:blipFill>
        <p:spPr bwMode="auto">
          <a:xfrm rot="1585097">
            <a:off x="5755959" y="4486467"/>
            <a:ext cx="1728338" cy="198011"/>
          </a:xfrm>
          <a:prstGeom prst="rect">
            <a:avLst/>
          </a:prstGeom>
          <a:noFill/>
          <a:ln w="9525">
            <a:noFill/>
            <a:miter lim="800000"/>
            <a:headEnd/>
            <a:tailEnd/>
          </a:ln>
          <a:effectLst/>
        </p:spPr>
      </p:pic>
      <p:pic>
        <p:nvPicPr>
          <p:cNvPr id="2057" name="Picture 9"/>
          <p:cNvPicPr>
            <a:picLocks noChangeAspect="1" noChangeArrowheads="1"/>
          </p:cNvPicPr>
          <p:nvPr/>
        </p:nvPicPr>
        <p:blipFill>
          <a:blip r:embed="rId10" cstate="print"/>
          <a:srcRect/>
          <a:stretch>
            <a:fillRect/>
          </a:stretch>
        </p:blipFill>
        <p:spPr bwMode="auto">
          <a:xfrm rot="1709033">
            <a:off x="5190105" y="5508616"/>
            <a:ext cx="1623590" cy="205571"/>
          </a:xfrm>
          <a:prstGeom prst="rect">
            <a:avLst/>
          </a:prstGeom>
          <a:noFill/>
          <a:ln w="9525">
            <a:noFill/>
            <a:miter lim="800000"/>
            <a:headEnd/>
            <a:tailEnd/>
          </a:ln>
          <a:effectLst/>
        </p:spPr>
      </p:pic>
      <p:sp>
        <p:nvSpPr>
          <p:cNvPr id="29" name="Title 28"/>
          <p:cNvSpPr>
            <a:spLocks noGrp="1"/>
          </p:cNvSpPr>
          <p:nvPr>
            <p:ph type="title"/>
          </p:nvPr>
        </p:nvSpPr>
        <p:spPr>
          <a:xfrm>
            <a:off x="608012" y="76200"/>
            <a:ext cx="10666651" cy="838200"/>
          </a:xfrm>
        </p:spPr>
        <p:txBody>
          <a:bodyPr>
            <a:normAutofit/>
          </a:bodyPr>
          <a:lstStyle/>
          <a:p>
            <a:r>
              <a:rPr lang="en-US" sz="4000" b="1" dirty="0" smtClean="0">
                <a:solidFill>
                  <a:srgbClr val="C00000"/>
                </a:solidFill>
              </a:rPr>
              <a:t>Hyperplane:</a:t>
            </a:r>
            <a:endParaRPr lang="en-US" sz="4000" dirty="0"/>
          </a:p>
        </p:txBody>
      </p:sp>
    </p:spTree>
    <p:extLst>
      <p:ext uri="{BB962C8B-B14F-4D97-AF65-F5344CB8AC3E}">
        <p14:creationId xmlns="" xmlns:p14="http://schemas.microsoft.com/office/powerpoint/2010/main" val="24890208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fade">
                                      <p:cBhvr>
                                        <p:cTn id="35" dur="500"/>
                                        <p:tgtEl>
                                          <p:spTgt spid="205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2053"/>
                                        </p:tgtEl>
                                        <p:attrNameLst>
                                          <p:attrName>style.visibility</p:attrName>
                                        </p:attrNameLst>
                                      </p:cBhvr>
                                      <p:to>
                                        <p:strVal val="visible"/>
                                      </p:to>
                                    </p:set>
                                    <p:animEffect transition="in" filter="fade">
                                      <p:cBhvr>
                                        <p:cTn id="46" dur="500"/>
                                        <p:tgtEl>
                                          <p:spTgt spid="205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054"/>
                                        </p:tgtEl>
                                        <p:attrNameLst>
                                          <p:attrName>style.visibility</p:attrName>
                                        </p:attrNameLst>
                                      </p:cBhvr>
                                      <p:to>
                                        <p:strVal val="visible"/>
                                      </p:to>
                                    </p:set>
                                    <p:animEffect transition="in" filter="fade">
                                      <p:cBhvr>
                                        <p:cTn id="54" dur="500"/>
                                        <p:tgtEl>
                                          <p:spTgt spid="2054"/>
                                        </p:tgtEl>
                                      </p:cBhvr>
                                    </p:animEffect>
                                  </p:childTnLst>
                                </p:cTn>
                              </p:par>
                              <p:par>
                                <p:cTn id="55" presetID="10" presetClass="entr" presetSubtype="0" fill="hold" nodeType="withEffect">
                                  <p:stCondLst>
                                    <p:cond delay="0"/>
                                  </p:stCondLst>
                                  <p:childTnLst>
                                    <p:set>
                                      <p:cBhvr>
                                        <p:cTn id="56" dur="1" fill="hold">
                                          <p:stCondLst>
                                            <p:cond delay="0"/>
                                          </p:stCondLst>
                                        </p:cTn>
                                        <p:tgtEl>
                                          <p:spTgt spid="2055"/>
                                        </p:tgtEl>
                                        <p:attrNameLst>
                                          <p:attrName>style.visibility</p:attrName>
                                        </p:attrNameLst>
                                      </p:cBhvr>
                                      <p:to>
                                        <p:strVal val="visible"/>
                                      </p:to>
                                    </p:set>
                                    <p:animEffect transition="in" filter="fade">
                                      <p:cBhvr>
                                        <p:cTn id="57" dur="500"/>
                                        <p:tgtEl>
                                          <p:spTgt spid="2055"/>
                                        </p:tgtEl>
                                      </p:cBhvr>
                                    </p:animEffect>
                                  </p:childTnLst>
                                </p:cTn>
                              </p:par>
                              <p:par>
                                <p:cTn id="58" presetID="10" presetClass="entr" presetSubtype="0" fill="hold" nodeType="withEffect">
                                  <p:stCondLst>
                                    <p:cond delay="0"/>
                                  </p:stCondLst>
                                  <p:childTnLst>
                                    <p:set>
                                      <p:cBhvr>
                                        <p:cTn id="59" dur="1" fill="hold">
                                          <p:stCondLst>
                                            <p:cond delay="0"/>
                                          </p:stCondLst>
                                        </p:cTn>
                                        <p:tgtEl>
                                          <p:spTgt spid="2056"/>
                                        </p:tgtEl>
                                        <p:attrNameLst>
                                          <p:attrName>style.visibility</p:attrName>
                                        </p:attrNameLst>
                                      </p:cBhvr>
                                      <p:to>
                                        <p:strVal val="visible"/>
                                      </p:to>
                                    </p:set>
                                    <p:animEffect transition="in" filter="fade">
                                      <p:cBhvr>
                                        <p:cTn id="60" dur="500"/>
                                        <p:tgtEl>
                                          <p:spTgt spid="2056"/>
                                        </p:tgtEl>
                                      </p:cBhvr>
                                    </p:animEffect>
                                  </p:childTnLst>
                                </p:cTn>
                              </p:par>
                              <p:par>
                                <p:cTn id="61" presetID="10" presetClass="entr" presetSubtype="0" fill="hold" nodeType="withEffect">
                                  <p:stCondLst>
                                    <p:cond delay="0"/>
                                  </p:stCondLst>
                                  <p:childTnLst>
                                    <p:set>
                                      <p:cBhvr>
                                        <p:cTn id="62" dur="1" fill="hold">
                                          <p:stCondLst>
                                            <p:cond delay="0"/>
                                          </p:stCondLst>
                                        </p:cTn>
                                        <p:tgtEl>
                                          <p:spTgt spid="2057"/>
                                        </p:tgtEl>
                                        <p:attrNameLst>
                                          <p:attrName>style.visibility</p:attrName>
                                        </p:attrNameLst>
                                      </p:cBhvr>
                                      <p:to>
                                        <p:strVal val="visible"/>
                                      </p:to>
                                    </p:set>
                                    <p:animEffect transition="in" filter="fade">
                                      <p:cBhvr>
                                        <p:cTn id="63"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P spid="16" grpId="0"/>
      <p:bldP spid="18" grpId="0"/>
      <p:bldP spid="22" grpId="0" animBg="1"/>
      <p:bldP spid="25" grpId="0" animBg="1"/>
      <p:bldP spid="26" grpId="0" animBg="1"/>
      <p:bldP spid="2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60412" y="4953000"/>
            <a:ext cx="3328706" cy="523220"/>
          </a:xfrm>
          <a:prstGeom prst="rect">
            <a:avLst/>
          </a:prstGeom>
          <a:noFill/>
        </p:spPr>
        <p:txBody>
          <a:bodyPr wrap="square" rtlCol="0">
            <a:spAutoFit/>
          </a:bodyPr>
          <a:lstStyle/>
          <a:p>
            <a:r>
              <a:rPr lang="en-IN" sz="2800" dirty="0" smtClean="0"/>
              <a:t>test observation</a:t>
            </a:r>
            <a:endParaRPr lang="en-US" sz="2800" baseline="30000" dirty="0" smtClean="0"/>
          </a:p>
        </p:txBody>
      </p:sp>
      <p:sp>
        <p:nvSpPr>
          <p:cNvPr id="11" name="TextBox 10"/>
          <p:cNvSpPr txBox="1"/>
          <p:nvPr/>
        </p:nvSpPr>
        <p:spPr>
          <a:xfrm>
            <a:off x="511542" y="986135"/>
            <a:ext cx="4724400" cy="523220"/>
          </a:xfrm>
          <a:prstGeom prst="rect">
            <a:avLst/>
          </a:prstGeom>
          <a:noFill/>
        </p:spPr>
        <p:txBody>
          <a:bodyPr wrap="square" rtlCol="0">
            <a:spAutoFit/>
          </a:bodyPr>
          <a:lstStyle/>
          <a:p>
            <a:r>
              <a:rPr lang="en-IN" sz="2800" dirty="0" err="1" smtClean="0"/>
              <a:t>n×p</a:t>
            </a:r>
            <a:r>
              <a:rPr lang="en-IN" sz="2800" dirty="0" smtClean="0"/>
              <a:t> data matrix X</a:t>
            </a:r>
            <a:endParaRPr lang="en-US" sz="2800" baseline="30000" dirty="0" smtClean="0"/>
          </a:p>
        </p:txBody>
      </p:sp>
      <p:sp>
        <p:nvSpPr>
          <p:cNvPr id="16" name="TextBox 15"/>
          <p:cNvSpPr txBox="1"/>
          <p:nvPr/>
        </p:nvSpPr>
        <p:spPr>
          <a:xfrm>
            <a:off x="663942" y="4415135"/>
            <a:ext cx="10744200" cy="461665"/>
          </a:xfrm>
          <a:prstGeom prst="rect">
            <a:avLst/>
          </a:prstGeom>
          <a:noFill/>
        </p:spPr>
        <p:txBody>
          <a:bodyPr wrap="square" rtlCol="0">
            <a:spAutoFit/>
          </a:bodyPr>
          <a:lstStyle/>
          <a:p>
            <a:r>
              <a:rPr lang="en-IN" dirty="0" smtClean="0"/>
              <a:t>y1, . . . , </a:t>
            </a:r>
            <a:r>
              <a:rPr lang="en-IN" dirty="0" err="1" smtClean="0"/>
              <a:t>yn</a:t>
            </a:r>
            <a:r>
              <a:rPr lang="en-IN" dirty="0" smtClean="0"/>
              <a:t> ∈{−1, 1} where −1 represents one class and 1 the other class.</a:t>
            </a:r>
            <a:endParaRPr lang="en-US" baseline="30000" dirty="0" smtClean="0"/>
          </a:p>
        </p:txBody>
      </p:sp>
      <p:sp>
        <p:nvSpPr>
          <p:cNvPr id="18" name="TextBox 17"/>
          <p:cNvSpPr txBox="1"/>
          <p:nvPr/>
        </p:nvSpPr>
        <p:spPr>
          <a:xfrm>
            <a:off x="608012" y="5505271"/>
            <a:ext cx="11201400" cy="1200329"/>
          </a:xfrm>
          <a:prstGeom prst="rect">
            <a:avLst/>
          </a:prstGeom>
          <a:noFill/>
        </p:spPr>
        <p:txBody>
          <a:bodyPr wrap="square" rtlCol="0">
            <a:spAutoFit/>
          </a:bodyPr>
          <a:lstStyle/>
          <a:p>
            <a:pPr>
              <a:lnSpc>
                <a:spcPct val="150000"/>
              </a:lnSpc>
            </a:pPr>
            <a:r>
              <a:rPr lang="en-IN" dirty="0" smtClean="0"/>
              <a:t>Our goal is to develop a classifier based on the training data that will correctly classify the test observation using its feature measurements.</a:t>
            </a:r>
            <a:endParaRPr lang="en-US" baseline="30000" dirty="0" smtClean="0"/>
          </a:p>
        </p:txBody>
      </p:sp>
      <p:graphicFrame>
        <p:nvGraphicFramePr>
          <p:cNvPr id="23" name="Table 22"/>
          <p:cNvGraphicFramePr>
            <a:graphicFrameLocks noGrp="1"/>
          </p:cNvGraphicFramePr>
          <p:nvPr/>
        </p:nvGraphicFramePr>
        <p:xfrm>
          <a:off x="7979142" y="986135"/>
          <a:ext cx="3449270" cy="2286000"/>
        </p:xfrm>
        <a:graphic>
          <a:graphicData uri="http://schemas.openxmlformats.org/drawingml/2006/table">
            <a:tbl>
              <a:tblPr firstRow="1" bandRow="1">
                <a:tableStyleId>{5C22544A-7EE6-4342-B048-85BDC9FD1C3A}</a:tableStyleId>
              </a:tblPr>
              <a:tblGrid>
                <a:gridCol w="689854"/>
                <a:gridCol w="689854"/>
                <a:gridCol w="689854"/>
                <a:gridCol w="689854"/>
                <a:gridCol w="689854"/>
              </a:tblGrid>
              <a:tr h="370840">
                <a:tc>
                  <a:txBody>
                    <a:bodyPr/>
                    <a:lstStyle/>
                    <a:p>
                      <a:r>
                        <a:rPr lang="en-IN" dirty="0" smtClean="0"/>
                        <a:t>X</a:t>
                      </a:r>
                      <a:endParaRPr lang="en-IN" dirty="0"/>
                    </a:p>
                  </a:txBody>
                  <a:tcPr marL="91416" marR="91416"/>
                </a:tc>
                <a:tc>
                  <a:txBody>
                    <a:bodyPr/>
                    <a:lstStyle/>
                    <a:p>
                      <a:r>
                        <a:rPr lang="en-IN" dirty="0" smtClean="0"/>
                        <a:t>1</a:t>
                      </a:r>
                      <a:endParaRPr lang="en-IN" dirty="0"/>
                    </a:p>
                  </a:txBody>
                  <a:tcPr marL="91416" marR="91416"/>
                </a:tc>
                <a:tc>
                  <a:txBody>
                    <a:bodyPr/>
                    <a:lstStyle/>
                    <a:p>
                      <a:r>
                        <a:rPr lang="en-IN" dirty="0" smtClean="0"/>
                        <a:t>2</a:t>
                      </a:r>
                      <a:endParaRPr lang="en-IN" dirty="0"/>
                    </a:p>
                  </a:txBody>
                  <a:tcPr marL="91416" marR="91416"/>
                </a:tc>
                <a:tc>
                  <a:txBody>
                    <a:bodyPr/>
                    <a:lstStyle/>
                    <a:p>
                      <a:r>
                        <a:rPr lang="en-IN" dirty="0" smtClean="0"/>
                        <a:t>…</a:t>
                      </a:r>
                      <a:endParaRPr lang="en-IN" dirty="0"/>
                    </a:p>
                  </a:txBody>
                  <a:tcPr marL="91416" marR="91416"/>
                </a:tc>
                <a:tc>
                  <a:txBody>
                    <a:bodyPr/>
                    <a:lstStyle/>
                    <a:p>
                      <a:r>
                        <a:rPr lang="en-IN" dirty="0" smtClean="0"/>
                        <a:t>p</a:t>
                      </a:r>
                      <a:endParaRPr lang="en-IN" dirty="0"/>
                    </a:p>
                  </a:txBody>
                  <a:tcPr marL="91416" marR="91416"/>
                </a:tc>
              </a:tr>
              <a:tr h="370840">
                <a:tc>
                  <a:txBody>
                    <a:bodyPr/>
                    <a:lstStyle/>
                    <a:p>
                      <a:r>
                        <a:rPr lang="en-IN" dirty="0" smtClean="0"/>
                        <a:t>1</a:t>
                      </a:r>
                      <a:endParaRPr lang="en-IN" dirty="0"/>
                    </a:p>
                  </a:txBody>
                  <a:tcPr marL="91416" marR="91416"/>
                </a:tc>
                <a:tc>
                  <a:txBody>
                    <a:bodyPr/>
                    <a:lstStyle/>
                    <a:p>
                      <a:endParaRPr lang="en-IN"/>
                    </a:p>
                  </a:txBody>
                  <a:tcPr marL="91416" marR="91416"/>
                </a:tc>
                <a:tc>
                  <a:txBody>
                    <a:bodyPr/>
                    <a:lstStyle/>
                    <a:p>
                      <a:endParaRPr lang="en-IN" dirty="0"/>
                    </a:p>
                  </a:txBody>
                  <a:tcPr marL="91416" marR="91416"/>
                </a:tc>
                <a:tc>
                  <a:txBody>
                    <a:bodyPr/>
                    <a:lstStyle/>
                    <a:p>
                      <a:endParaRPr lang="en-IN"/>
                    </a:p>
                  </a:txBody>
                  <a:tcPr marL="91416" marR="91416"/>
                </a:tc>
                <a:tc>
                  <a:txBody>
                    <a:bodyPr/>
                    <a:lstStyle/>
                    <a:p>
                      <a:endParaRPr lang="en-IN"/>
                    </a:p>
                  </a:txBody>
                  <a:tcPr marL="91416" marR="91416"/>
                </a:tc>
              </a:tr>
              <a:tr h="370840">
                <a:tc>
                  <a:txBody>
                    <a:bodyPr/>
                    <a:lstStyle/>
                    <a:p>
                      <a:r>
                        <a:rPr lang="en-IN" dirty="0" smtClean="0"/>
                        <a:t>2</a:t>
                      </a:r>
                      <a:endParaRPr lang="en-IN" dirty="0"/>
                    </a:p>
                  </a:txBody>
                  <a:tcPr marL="91416" marR="91416"/>
                </a:tc>
                <a:tc>
                  <a:txBody>
                    <a:bodyPr/>
                    <a:lstStyle/>
                    <a:p>
                      <a:endParaRPr lang="en-IN" dirty="0"/>
                    </a:p>
                  </a:txBody>
                  <a:tcPr marL="91416" marR="91416"/>
                </a:tc>
                <a:tc>
                  <a:txBody>
                    <a:bodyPr/>
                    <a:lstStyle/>
                    <a:p>
                      <a:endParaRPr lang="en-IN"/>
                    </a:p>
                  </a:txBody>
                  <a:tcPr marL="91416" marR="91416"/>
                </a:tc>
                <a:tc>
                  <a:txBody>
                    <a:bodyPr/>
                    <a:lstStyle/>
                    <a:p>
                      <a:endParaRPr lang="en-IN"/>
                    </a:p>
                  </a:txBody>
                  <a:tcPr marL="91416" marR="91416"/>
                </a:tc>
                <a:tc>
                  <a:txBody>
                    <a:bodyPr/>
                    <a:lstStyle/>
                    <a:p>
                      <a:endParaRPr lang="en-IN"/>
                    </a:p>
                  </a:txBody>
                  <a:tcPr marL="91416" marR="91416"/>
                </a:tc>
              </a:tr>
              <a:tr h="370840">
                <a:tc>
                  <a:txBody>
                    <a:bodyPr/>
                    <a:lstStyle/>
                    <a:p>
                      <a:r>
                        <a:rPr lang="en-IN" dirty="0" smtClean="0"/>
                        <a:t>…</a:t>
                      </a:r>
                      <a:endParaRPr lang="en-IN" dirty="0"/>
                    </a:p>
                  </a:txBody>
                  <a:tcPr marL="91416" marR="91416"/>
                </a:tc>
                <a:tc>
                  <a:txBody>
                    <a:bodyPr/>
                    <a:lstStyle/>
                    <a:p>
                      <a:endParaRPr lang="en-IN"/>
                    </a:p>
                  </a:txBody>
                  <a:tcPr marL="91416" marR="91416"/>
                </a:tc>
                <a:tc>
                  <a:txBody>
                    <a:bodyPr/>
                    <a:lstStyle/>
                    <a:p>
                      <a:endParaRPr lang="en-IN"/>
                    </a:p>
                  </a:txBody>
                  <a:tcPr marL="91416" marR="91416"/>
                </a:tc>
                <a:tc>
                  <a:txBody>
                    <a:bodyPr/>
                    <a:lstStyle/>
                    <a:p>
                      <a:endParaRPr lang="en-IN"/>
                    </a:p>
                  </a:txBody>
                  <a:tcPr marL="91416" marR="91416"/>
                </a:tc>
                <a:tc>
                  <a:txBody>
                    <a:bodyPr/>
                    <a:lstStyle/>
                    <a:p>
                      <a:endParaRPr lang="en-IN"/>
                    </a:p>
                  </a:txBody>
                  <a:tcPr marL="91416" marR="91416"/>
                </a:tc>
              </a:tr>
              <a:tr h="370840">
                <a:tc>
                  <a:txBody>
                    <a:bodyPr/>
                    <a:lstStyle/>
                    <a:p>
                      <a:r>
                        <a:rPr lang="en-IN" dirty="0" smtClean="0"/>
                        <a:t>n</a:t>
                      </a:r>
                      <a:endParaRPr lang="en-IN" dirty="0"/>
                    </a:p>
                  </a:txBody>
                  <a:tcPr marL="91416" marR="91416"/>
                </a:tc>
                <a:tc>
                  <a:txBody>
                    <a:bodyPr/>
                    <a:lstStyle/>
                    <a:p>
                      <a:endParaRPr lang="en-IN"/>
                    </a:p>
                  </a:txBody>
                  <a:tcPr marL="91416" marR="91416"/>
                </a:tc>
                <a:tc>
                  <a:txBody>
                    <a:bodyPr/>
                    <a:lstStyle/>
                    <a:p>
                      <a:endParaRPr lang="en-IN"/>
                    </a:p>
                  </a:txBody>
                  <a:tcPr marL="91416" marR="91416"/>
                </a:tc>
                <a:tc>
                  <a:txBody>
                    <a:bodyPr/>
                    <a:lstStyle/>
                    <a:p>
                      <a:endParaRPr lang="en-IN"/>
                    </a:p>
                  </a:txBody>
                  <a:tcPr marL="91416" marR="91416"/>
                </a:tc>
                <a:tc>
                  <a:txBody>
                    <a:bodyPr/>
                    <a:lstStyle/>
                    <a:p>
                      <a:endParaRPr lang="en-IN" dirty="0"/>
                    </a:p>
                  </a:txBody>
                  <a:tcPr marL="91416" marR="91416"/>
                </a:tc>
              </a:tr>
            </a:tbl>
          </a:graphicData>
        </a:graphic>
      </p:graphicFrame>
      <p:sp>
        <p:nvSpPr>
          <p:cNvPr id="28" name="TextBox 27"/>
          <p:cNvSpPr txBox="1"/>
          <p:nvPr/>
        </p:nvSpPr>
        <p:spPr>
          <a:xfrm>
            <a:off x="587742" y="1595735"/>
            <a:ext cx="7086600" cy="523220"/>
          </a:xfrm>
          <a:prstGeom prst="rect">
            <a:avLst/>
          </a:prstGeom>
          <a:noFill/>
        </p:spPr>
        <p:txBody>
          <a:bodyPr wrap="square" rtlCol="0">
            <a:spAutoFit/>
          </a:bodyPr>
          <a:lstStyle/>
          <a:p>
            <a:r>
              <a:rPr lang="en-IN" sz="2800" dirty="0" smtClean="0"/>
              <a:t>n training observations in p-dimensional</a:t>
            </a:r>
            <a:endParaRPr lang="en-US" sz="2800" baseline="30000" dirty="0" smtClean="0"/>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816342" y="2129135"/>
            <a:ext cx="4893212" cy="1778756"/>
          </a:xfrm>
          <a:prstGeom prst="rect">
            <a:avLst/>
          </a:prstGeom>
          <a:noFill/>
          <a:ln w="9525">
            <a:noFill/>
            <a:miter lim="800000"/>
            <a:headEnd/>
            <a:tailEnd/>
          </a:ln>
          <a:effectLst/>
        </p:spPr>
      </p:pic>
      <p:sp>
        <p:nvSpPr>
          <p:cNvPr id="29" name="TextBox 28"/>
          <p:cNvSpPr txBox="1"/>
          <p:nvPr/>
        </p:nvSpPr>
        <p:spPr>
          <a:xfrm>
            <a:off x="587742" y="3881735"/>
            <a:ext cx="10668000" cy="461665"/>
          </a:xfrm>
          <a:prstGeom prst="rect">
            <a:avLst/>
          </a:prstGeom>
          <a:noFill/>
        </p:spPr>
        <p:txBody>
          <a:bodyPr wrap="square" rtlCol="0">
            <a:spAutoFit/>
          </a:bodyPr>
          <a:lstStyle/>
          <a:p>
            <a:r>
              <a:rPr lang="en-IN" dirty="0" smtClean="0"/>
              <a:t>These observations fall into two classes</a:t>
            </a:r>
            <a:endParaRPr lang="en-US" baseline="30000" dirty="0" smtClean="0"/>
          </a:p>
        </p:txBody>
      </p:sp>
      <p:pic>
        <p:nvPicPr>
          <p:cNvPr id="3075" name="Picture 3"/>
          <p:cNvPicPr>
            <a:picLocks noChangeAspect="1" noChangeArrowheads="1"/>
          </p:cNvPicPr>
          <p:nvPr/>
        </p:nvPicPr>
        <p:blipFill>
          <a:blip r:embed="rId3" cstate="print">
            <a:clrChange>
              <a:clrFrom>
                <a:srgbClr val="FFFFFF"/>
              </a:clrFrom>
              <a:clrTo>
                <a:srgbClr val="FFFFFF">
                  <a:alpha val="0"/>
                </a:srgbClr>
              </a:clrTo>
            </a:clrChange>
            <a:duotone>
              <a:prstClr val="black"/>
              <a:schemeClr val="tx2">
                <a:tint val="45000"/>
                <a:satMod val="400000"/>
              </a:schemeClr>
            </a:duotone>
          </a:blip>
          <a:srcRect/>
          <a:stretch>
            <a:fillRect/>
          </a:stretch>
        </p:blipFill>
        <p:spPr bwMode="auto">
          <a:xfrm>
            <a:off x="3960812" y="4800600"/>
            <a:ext cx="3447370" cy="641831"/>
          </a:xfrm>
          <a:prstGeom prst="rect">
            <a:avLst/>
          </a:prstGeom>
          <a:noFill/>
          <a:ln w="9525">
            <a:noFill/>
            <a:miter lim="800000"/>
            <a:headEnd/>
            <a:tailEnd/>
          </a:ln>
          <a:effectLst/>
        </p:spPr>
      </p:pic>
      <p:sp>
        <p:nvSpPr>
          <p:cNvPr id="13" name="Title 12"/>
          <p:cNvSpPr>
            <a:spLocks noGrp="1"/>
          </p:cNvSpPr>
          <p:nvPr>
            <p:ph type="title"/>
          </p:nvPr>
        </p:nvSpPr>
        <p:spPr>
          <a:xfrm>
            <a:off x="455612" y="76200"/>
            <a:ext cx="10819051" cy="838200"/>
          </a:xfrm>
        </p:spPr>
        <p:txBody>
          <a:bodyPr>
            <a:normAutofit/>
          </a:bodyPr>
          <a:lstStyle/>
          <a:p>
            <a:r>
              <a:rPr lang="en-US" sz="4000" b="1" dirty="0" smtClean="0">
                <a:solidFill>
                  <a:schemeClr val="tx1"/>
                </a:solidFill>
              </a:rPr>
              <a:t>Classification using Hyperplane </a:t>
            </a:r>
            <a:endParaRPr lang="en-US" sz="4000" dirty="0">
              <a:solidFill>
                <a:schemeClr val="tx1"/>
              </a:solidFill>
            </a:endParaRPr>
          </a:p>
        </p:txBody>
      </p:sp>
    </p:spTree>
    <p:extLst>
      <p:ext uri="{BB962C8B-B14F-4D97-AF65-F5344CB8AC3E}">
        <p14:creationId xmlns="" xmlns:p14="http://schemas.microsoft.com/office/powerpoint/2010/main" val="24890208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50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3075"/>
                                        </p:tgtEl>
                                        <p:attrNameLst>
                                          <p:attrName>style.visibility</p:attrName>
                                        </p:attrNameLst>
                                      </p:cBhvr>
                                      <p:to>
                                        <p:strVal val="visible"/>
                                      </p:to>
                                    </p:set>
                                    <p:animEffect transition="in" filter="fade">
                                      <p:cBhvr>
                                        <p:cTn id="30" dur="500"/>
                                        <p:tgtEl>
                                          <p:spTgt spid="30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P spid="16" grpId="0"/>
      <p:bldP spid="18" grpId="0"/>
      <p:bldP spid="28" grpId="0"/>
      <p:bldP spid="2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609600"/>
          </a:xfrm>
        </p:spPr>
        <p:txBody>
          <a:bodyPr>
            <a:normAutofit fontScale="90000"/>
          </a:bodyPr>
          <a:lstStyle/>
          <a:p>
            <a:r>
              <a:rPr lang="en-US" dirty="0" smtClean="0"/>
              <a:t>Support Vector Machine (SVM)</a:t>
            </a:r>
            <a:endParaRPr lang="en-US" dirty="0"/>
          </a:p>
        </p:txBody>
      </p:sp>
      <p:sp>
        <p:nvSpPr>
          <p:cNvPr id="3" name="Content Placeholder 2"/>
          <p:cNvSpPr>
            <a:spLocks noGrp="1"/>
          </p:cNvSpPr>
          <p:nvPr>
            <p:ph idx="1"/>
          </p:nvPr>
        </p:nvSpPr>
        <p:spPr>
          <a:xfrm>
            <a:off x="455612" y="685800"/>
            <a:ext cx="11277600" cy="6019800"/>
          </a:xfrm>
        </p:spPr>
        <p:txBody>
          <a:bodyPr>
            <a:normAutofit/>
          </a:bodyPr>
          <a:lstStyle/>
          <a:p>
            <a:r>
              <a:rPr lang="en-US" dirty="0" smtClean="0"/>
              <a:t>The operation of the SVM algorithm is based on finding the hyperplane that gives the largest minimum distance to the training examples. </a:t>
            </a:r>
            <a:endParaRPr lang="en-US" dirty="0"/>
          </a:p>
        </p:txBody>
      </p:sp>
      <p:pic>
        <p:nvPicPr>
          <p:cNvPr id="8194" name="Picture 2" descr="https://miro.medium.com/max/1050/1*oa9AIfsUTl5HyskLDFxcAg.png"/>
          <p:cNvPicPr>
            <a:picLocks noChangeAspect="1" noChangeArrowheads="1"/>
          </p:cNvPicPr>
          <p:nvPr/>
        </p:nvPicPr>
        <p:blipFill>
          <a:blip r:embed="rId2"/>
          <a:srcRect/>
          <a:stretch>
            <a:fillRect/>
          </a:stretch>
        </p:blipFill>
        <p:spPr bwMode="auto">
          <a:xfrm>
            <a:off x="7389812" y="2438400"/>
            <a:ext cx="4234685" cy="3581400"/>
          </a:xfrm>
          <a:prstGeom prst="rect">
            <a:avLst/>
          </a:prstGeom>
          <a:noFill/>
        </p:spPr>
      </p:pic>
      <p:sp>
        <p:nvSpPr>
          <p:cNvPr id="5" name="Rectangle 4"/>
          <p:cNvSpPr/>
          <p:nvPr/>
        </p:nvSpPr>
        <p:spPr>
          <a:xfrm>
            <a:off x="455612" y="2286000"/>
            <a:ext cx="6092825" cy="1200329"/>
          </a:xfrm>
          <a:prstGeom prst="rect">
            <a:avLst/>
          </a:prstGeom>
        </p:spPr>
        <p:txBody>
          <a:bodyPr>
            <a:spAutoFit/>
          </a:bodyPr>
          <a:lstStyle/>
          <a:p>
            <a:r>
              <a:rPr lang="en-US" dirty="0" smtClean="0"/>
              <a:t>what if the data points are not </a:t>
            </a:r>
            <a:r>
              <a:rPr lang="en-US" b="1" i="1" dirty="0" smtClean="0"/>
              <a:t>linearly </a:t>
            </a:r>
            <a:r>
              <a:rPr lang="en-US" b="1" i="1" dirty="0" err="1" smtClean="0"/>
              <a:t>seperable</a:t>
            </a:r>
            <a:r>
              <a:rPr lang="en-US" dirty="0" smtClean="0"/>
              <a:t>? In that case how do we find the optimal hyperplane.</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79412" y="0"/>
            <a:ext cx="7010400" cy="523220"/>
          </a:xfrm>
          <a:prstGeom prst="rect">
            <a:avLst/>
          </a:prstGeom>
          <a:noFill/>
        </p:spPr>
        <p:txBody>
          <a:bodyPr wrap="square" rtlCol="0">
            <a:spAutoFit/>
          </a:bodyPr>
          <a:lstStyle/>
          <a:p>
            <a:r>
              <a:rPr lang="en-US" sz="2800" b="1" dirty="0" smtClean="0"/>
              <a:t>Classification using </a:t>
            </a:r>
            <a:r>
              <a:rPr lang="en-US" sz="2800" b="1" dirty="0" err="1" smtClean="0"/>
              <a:t>Hyperplane</a:t>
            </a:r>
            <a:r>
              <a:rPr lang="en-US" sz="2800" b="1" dirty="0" smtClean="0"/>
              <a:t> </a:t>
            </a:r>
          </a:p>
        </p:txBody>
      </p:sp>
      <p:sp>
        <p:nvSpPr>
          <p:cNvPr id="11" name="TextBox 10"/>
          <p:cNvSpPr txBox="1"/>
          <p:nvPr/>
        </p:nvSpPr>
        <p:spPr>
          <a:xfrm>
            <a:off x="455612" y="1371600"/>
            <a:ext cx="8229600" cy="461665"/>
          </a:xfrm>
          <a:prstGeom prst="rect">
            <a:avLst/>
          </a:prstGeom>
          <a:noFill/>
        </p:spPr>
        <p:txBody>
          <a:bodyPr wrap="square" rtlCol="0">
            <a:spAutoFit/>
          </a:bodyPr>
          <a:lstStyle/>
          <a:p>
            <a:r>
              <a:rPr lang="en-IN" dirty="0" smtClean="0"/>
              <a:t>Various approaches like Logistic Regression, etc. </a:t>
            </a:r>
            <a:endParaRPr lang="en-US" baseline="30000" dirty="0" smtClean="0"/>
          </a:p>
        </p:txBody>
      </p:sp>
      <p:sp>
        <p:nvSpPr>
          <p:cNvPr id="28" name="TextBox 27"/>
          <p:cNvSpPr txBox="1"/>
          <p:nvPr/>
        </p:nvSpPr>
        <p:spPr>
          <a:xfrm>
            <a:off x="379412" y="762000"/>
            <a:ext cx="9220200" cy="461665"/>
          </a:xfrm>
          <a:prstGeom prst="rect">
            <a:avLst/>
          </a:prstGeom>
          <a:noFill/>
        </p:spPr>
        <p:txBody>
          <a:bodyPr wrap="square" rtlCol="0">
            <a:spAutoFit/>
          </a:bodyPr>
          <a:lstStyle/>
          <a:p>
            <a:r>
              <a:rPr lang="en-IN" dirty="0" smtClean="0"/>
              <a:t>A new approach based on Separating </a:t>
            </a:r>
            <a:r>
              <a:rPr lang="en-IN" dirty="0" err="1" smtClean="0"/>
              <a:t>Hyperplane</a:t>
            </a:r>
            <a:r>
              <a:rPr lang="en-IN" dirty="0" smtClean="0"/>
              <a:t> </a:t>
            </a:r>
            <a:endParaRPr lang="en-US" baseline="30000" dirty="0" smtClean="0"/>
          </a:p>
        </p:txBody>
      </p:sp>
      <p:pic>
        <p:nvPicPr>
          <p:cNvPr id="4098" name="Picture 2"/>
          <p:cNvPicPr>
            <a:picLocks noChangeAspect="1" noChangeArrowheads="1"/>
          </p:cNvPicPr>
          <p:nvPr/>
        </p:nvPicPr>
        <p:blipFill>
          <a:blip r:embed="rId2" cstate="print"/>
          <a:srcRect/>
          <a:stretch>
            <a:fillRect/>
          </a:stretch>
        </p:blipFill>
        <p:spPr bwMode="auto">
          <a:xfrm>
            <a:off x="379412" y="2463801"/>
            <a:ext cx="3217025" cy="3237287"/>
          </a:xfrm>
          <a:prstGeom prst="rect">
            <a:avLst/>
          </a:prstGeom>
          <a:noFill/>
          <a:ln w="9525">
            <a:noFill/>
            <a:miter lim="800000"/>
            <a:headEnd/>
            <a:tailEnd/>
          </a:ln>
          <a:effectLst/>
        </p:spPr>
      </p:pic>
      <p:sp>
        <p:nvSpPr>
          <p:cNvPr id="14" name="TextBox 13"/>
          <p:cNvSpPr txBox="1"/>
          <p:nvPr/>
        </p:nvSpPr>
        <p:spPr>
          <a:xfrm>
            <a:off x="330115" y="5715000"/>
            <a:ext cx="5840497" cy="400110"/>
          </a:xfrm>
          <a:prstGeom prst="rect">
            <a:avLst/>
          </a:prstGeom>
          <a:noFill/>
        </p:spPr>
        <p:txBody>
          <a:bodyPr wrap="square" rtlCol="0">
            <a:spAutoFit/>
          </a:bodyPr>
          <a:lstStyle/>
          <a:p>
            <a:r>
              <a:rPr lang="en-IN" sz="2000" dirty="0" smtClean="0"/>
              <a:t>3 </a:t>
            </a:r>
            <a:r>
              <a:rPr lang="en-IN" sz="2000" dirty="0" err="1" smtClean="0"/>
              <a:t>hyperplanes</a:t>
            </a:r>
            <a:r>
              <a:rPr lang="en-IN" sz="2000" dirty="0" smtClean="0"/>
              <a:t> on classes x1 and x2 data</a:t>
            </a:r>
            <a:endParaRPr lang="en-US" sz="2000" baseline="30000" dirty="0" smtClean="0"/>
          </a:p>
        </p:txBody>
      </p:sp>
      <p:pic>
        <p:nvPicPr>
          <p:cNvPr id="4099" name="Picture 3"/>
          <p:cNvPicPr>
            <a:picLocks noChangeAspect="1" noChangeArrowheads="1"/>
          </p:cNvPicPr>
          <p:nvPr/>
        </p:nvPicPr>
        <p:blipFill>
          <a:blip r:embed="rId3" cstate="print"/>
          <a:srcRect/>
          <a:stretch>
            <a:fillRect/>
          </a:stretch>
        </p:blipFill>
        <p:spPr bwMode="auto">
          <a:xfrm>
            <a:off x="8727373" y="2819400"/>
            <a:ext cx="3158239" cy="3230563"/>
          </a:xfrm>
          <a:prstGeom prst="rect">
            <a:avLst/>
          </a:prstGeom>
          <a:noFill/>
          <a:ln w="9525">
            <a:noFill/>
            <a:miter lim="800000"/>
            <a:headEnd/>
            <a:tailEnd/>
          </a:ln>
          <a:effectLst/>
        </p:spPr>
      </p:pic>
      <p:sp>
        <p:nvSpPr>
          <p:cNvPr id="17" name="TextBox 16"/>
          <p:cNvSpPr txBox="1"/>
          <p:nvPr/>
        </p:nvSpPr>
        <p:spPr>
          <a:xfrm>
            <a:off x="8837612" y="2057400"/>
            <a:ext cx="3124200" cy="400110"/>
          </a:xfrm>
          <a:prstGeom prst="rect">
            <a:avLst/>
          </a:prstGeom>
          <a:noFill/>
        </p:spPr>
        <p:txBody>
          <a:bodyPr wrap="square" rtlCol="0">
            <a:spAutoFit/>
          </a:bodyPr>
          <a:lstStyle/>
          <a:p>
            <a:r>
              <a:rPr lang="en-IN" sz="2000" dirty="0" smtClean="0"/>
              <a:t>Separating</a:t>
            </a:r>
            <a:r>
              <a:rPr lang="en-IN" sz="2000" dirty="0" smtClean="0">
                <a:solidFill>
                  <a:srgbClr val="1605F5"/>
                </a:solidFill>
              </a:rPr>
              <a:t> </a:t>
            </a:r>
            <a:r>
              <a:rPr lang="en-IN" sz="2000" dirty="0" err="1" smtClean="0"/>
              <a:t>Hyperplane</a:t>
            </a:r>
            <a:r>
              <a:rPr lang="en-IN" sz="2000" dirty="0" smtClean="0">
                <a:solidFill>
                  <a:srgbClr val="1605F5"/>
                </a:solidFill>
              </a:rPr>
              <a:t> </a:t>
            </a:r>
            <a:endParaRPr lang="en-US" sz="2000" baseline="30000" dirty="0" smtClean="0">
              <a:solidFill>
                <a:srgbClr val="1605F5"/>
              </a:solidFill>
            </a:endParaRPr>
          </a:p>
        </p:txBody>
      </p:sp>
      <p:pic>
        <p:nvPicPr>
          <p:cNvPr id="4100" name="Picture 4"/>
          <p:cNvPicPr>
            <a:picLocks noChangeAspect="1" noChangeArrowheads="1"/>
          </p:cNvPicPr>
          <p:nvPr/>
        </p:nvPicPr>
        <p:blipFill>
          <a:blip r:embed="rId4" cstate="print"/>
          <a:srcRect/>
          <a:stretch>
            <a:fillRect/>
          </a:stretch>
        </p:blipFill>
        <p:spPr bwMode="auto">
          <a:xfrm>
            <a:off x="4024852" y="2514600"/>
            <a:ext cx="4418449" cy="361950"/>
          </a:xfrm>
          <a:prstGeom prst="rect">
            <a:avLst/>
          </a:prstGeom>
          <a:noFill/>
          <a:ln w="9525">
            <a:noFill/>
            <a:miter lim="800000"/>
            <a:headEnd/>
            <a:tailEnd/>
          </a:ln>
          <a:effectLst/>
        </p:spPr>
      </p:pic>
      <p:sp>
        <p:nvSpPr>
          <p:cNvPr id="19" name="TextBox 18"/>
          <p:cNvSpPr txBox="1"/>
          <p:nvPr/>
        </p:nvSpPr>
        <p:spPr>
          <a:xfrm>
            <a:off x="4037012" y="2971800"/>
            <a:ext cx="4367661" cy="461665"/>
          </a:xfrm>
          <a:prstGeom prst="rect">
            <a:avLst/>
          </a:prstGeom>
          <a:noFill/>
        </p:spPr>
        <p:txBody>
          <a:bodyPr wrap="square" rtlCol="0">
            <a:spAutoFit/>
          </a:bodyPr>
          <a:lstStyle/>
          <a:p>
            <a:r>
              <a:rPr lang="en-IN" dirty="0" smtClean="0"/>
              <a:t>If f(x*) is +</a:t>
            </a:r>
            <a:r>
              <a:rPr lang="en-IN" dirty="0" err="1" smtClean="0"/>
              <a:t>ve</a:t>
            </a:r>
            <a:r>
              <a:rPr lang="en-IN" dirty="0" smtClean="0"/>
              <a:t>, class = 1</a:t>
            </a:r>
            <a:endParaRPr lang="en-US" baseline="30000" dirty="0" smtClean="0"/>
          </a:p>
        </p:txBody>
      </p:sp>
      <p:sp>
        <p:nvSpPr>
          <p:cNvPr id="22" name="TextBox 21"/>
          <p:cNvSpPr txBox="1"/>
          <p:nvPr/>
        </p:nvSpPr>
        <p:spPr>
          <a:xfrm>
            <a:off x="4012751" y="3429000"/>
            <a:ext cx="4367661" cy="461665"/>
          </a:xfrm>
          <a:prstGeom prst="rect">
            <a:avLst/>
          </a:prstGeom>
          <a:noFill/>
        </p:spPr>
        <p:txBody>
          <a:bodyPr wrap="square" rtlCol="0">
            <a:spAutoFit/>
          </a:bodyPr>
          <a:lstStyle/>
          <a:p>
            <a:r>
              <a:rPr lang="en-IN" dirty="0" smtClean="0"/>
              <a:t>If f(x*) is -</a:t>
            </a:r>
            <a:r>
              <a:rPr lang="en-IN" dirty="0" err="1" smtClean="0"/>
              <a:t>ve</a:t>
            </a:r>
            <a:r>
              <a:rPr lang="en-IN" dirty="0" smtClean="0"/>
              <a:t>, class = -1</a:t>
            </a:r>
            <a:endParaRPr lang="en-US" baseline="30000" dirty="0" smtClean="0"/>
          </a:p>
        </p:txBody>
      </p:sp>
      <p:sp>
        <p:nvSpPr>
          <p:cNvPr id="24" name="TextBox 23"/>
          <p:cNvSpPr txBox="1"/>
          <p:nvPr/>
        </p:nvSpPr>
        <p:spPr>
          <a:xfrm>
            <a:off x="3960812" y="3886200"/>
            <a:ext cx="4698470" cy="830997"/>
          </a:xfrm>
          <a:prstGeom prst="rect">
            <a:avLst/>
          </a:prstGeom>
          <a:noFill/>
        </p:spPr>
        <p:txBody>
          <a:bodyPr wrap="square" rtlCol="0">
            <a:spAutoFit/>
          </a:bodyPr>
          <a:lstStyle/>
          <a:p>
            <a:r>
              <a:rPr lang="en-IN" dirty="0" smtClean="0"/>
              <a:t>If f(x*) is far from 0, confident on class.</a:t>
            </a:r>
            <a:endParaRPr lang="en-US" baseline="30000" dirty="0" smtClean="0"/>
          </a:p>
        </p:txBody>
      </p:sp>
      <p:sp>
        <p:nvSpPr>
          <p:cNvPr id="26" name="TextBox 25"/>
          <p:cNvSpPr txBox="1"/>
          <p:nvPr/>
        </p:nvSpPr>
        <p:spPr>
          <a:xfrm>
            <a:off x="3960812" y="4724400"/>
            <a:ext cx="4800600" cy="830997"/>
          </a:xfrm>
          <a:prstGeom prst="rect">
            <a:avLst/>
          </a:prstGeom>
          <a:noFill/>
        </p:spPr>
        <p:txBody>
          <a:bodyPr wrap="square" rtlCol="0">
            <a:spAutoFit/>
          </a:bodyPr>
          <a:lstStyle/>
          <a:p>
            <a:r>
              <a:rPr lang="en-IN" dirty="0" smtClean="0"/>
              <a:t>If f(x*) is near to 0, less confident on class.</a:t>
            </a:r>
            <a:endParaRPr lang="en-US" baseline="30000" dirty="0" smtClean="0"/>
          </a:p>
        </p:txBody>
      </p:sp>
      <p:sp>
        <p:nvSpPr>
          <p:cNvPr id="30" name="TextBox 29"/>
          <p:cNvSpPr txBox="1"/>
          <p:nvPr/>
        </p:nvSpPr>
        <p:spPr>
          <a:xfrm>
            <a:off x="342810" y="6165790"/>
            <a:ext cx="11542801" cy="400110"/>
          </a:xfrm>
          <a:prstGeom prst="rect">
            <a:avLst/>
          </a:prstGeom>
          <a:noFill/>
        </p:spPr>
        <p:txBody>
          <a:bodyPr wrap="square" rtlCol="0">
            <a:spAutoFit/>
          </a:bodyPr>
          <a:lstStyle/>
          <a:p>
            <a:r>
              <a:rPr lang="en-IN" sz="2000" dirty="0" smtClean="0"/>
              <a:t>A classifier that is based on a separating </a:t>
            </a:r>
            <a:r>
              <a:rPr lang="en-IN" sz="2000" dirty="0" err="1" smtClean="0"/>
              <a:t>hyperplane</a:t>
            </a:r>
            <a:r>
              <a:rPr lang="en-IN" sz="2000" dirty="0" smtClean="0"/>
              <a:t> leads to a linear decision boundary.</a:t>
            </a:r>
            <a:endParaRPr lang="en-US" sz="2000" baseline="30000" dirty="0" smtClean="0"/>
          </a:p>
        </p:txBody>
      </p:sp>
    </p:spTree>
    <p:extLst>
      <p:ext uri="{BB962C8B-B14F-4D97-AF65-F5344CB8AC3E}">
        <p14:creationId xmlns="" xmlns:p14="http://schemas.microsoft.com/office/powerpoint/2010/main" val="24890208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98"/>
                                        </p:tgtEl>
                                        <p:attrNameLst>
                                          <p:attrName>style.visibility</p:attrName>
                                        </p:attrNameLst>
                                      </p:cBhvr>
                                      <p:to>
                                        <p:strVal val="visible"/>
                                      </p:to>
                                    </p:set>
                                    <p:animEffect transition="in" filter="fade">
                                      <p:cBhvr>
                                        <p:cTn id="20" dur="500"/>
                                        <p:tgtEl>
                                          <p:spTgt spid="4098"/>
                                        </p:tgtEl>
                                      </p:cBhvr>
                                    </p:animEffect>
                                  </p:childTnLst>
                                </p:cTn>
                              </p:par>
                              <p:par>
                                <p:cTn id="21" presetID="10" presetClass="entr" presetSubtype="0" fill="hold" nodeType="withEffect">
                                  <p:stCondLst>
                                    <p:cond delay="0"/>
                                  </p:stCondLst>
                                  <p:childTnLst>
                                    <p:set>
                                      <p:cBhvr>
                                        <p:cTn id="22" dur="1" fill="hold">
                                          <p:stCondLst>
                                            <p:cond delay="0"/>
                                          </p:stCondLst>
                                        </p:cTn>
                                        <p:tgtEl>
                                          <p:spTgt spid="4100"/>
                                        </p:tgtEl>
                                        <p:attrNameLst>
                                          <p:attrName>style.visibility</p:attrName>
                                        </p:attrNameLst>
                                      </p:cBhvr>
                                      <p:to>
                                        <p:strVal val="visible"/>
                                      </p:to>
                                    </p:set>
                                    <p:animEffect transition="in" filter="fade">
                                      <p:cBhvr>
                                        <p:cTn id="23" dur="500"/>
                                        <p:tgtEl>
                                          <p:spTgt spid="410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99"/>
                                        </p:tgtEl>
                                        <p:attrNameLst>
                                          <p:attrName>style.visibility</p:attrName>
                                        </p:attrNameLst>
                                      </p:cBhvr>
                                      <p:to>
                                        <p:strVal val="visible"/>
                                      </p:to>
                                    </p:set>
                                    <p:animEffect transition="in" filter="fade">
                                      <p:cBhvr>
                                        <p:cTn id="31" dur="500"/>
                                        <p:tgtEl>
                                          <p:spTgt spid="409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100"/>
                                        </p:tgtEl>
                                        <p:attrNameLst>
                                          <p:attrName>style.visibility</p:attrName>
                                        </p:attrNameLst>
                                      </p:cBhvr>
                                      <p:to>
                                        <p:strVal val="visible"/>
                                      </p:to>
                                    </p:set>
                                    <p:animEffect transition="in" filter="fade">
                                      <p:cBhvr>
                                        <p:cTn id="39" dur="500"/>
                                        <p:tgtEl>
                                          <p:spTgt spid="410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P spid="28" grpId="0"/>
      <p:bldP spid="14" grpId="0"/>
      <p:bldP spid="17" grpId="0"/>
      <p:bldP spid="19" grpId="0"/>
      <p:bldP spid="22" grpId="0"/>
      <p:bldP spid="24" grpId="0"/>
      <p:bldP spid="26"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762000"/>
          </a:xfrm>
        </p:spPr>
        <p:txBody>
          <a:bodyPr>
            <a:normAutofit/>
          </a:bodyPr>
          <a:lstStyle/>
          <a:p>
            <a:pPr algn="ctr"/>
            <a:r>
              <a:rPr lang="en-US" sz="3600" b="1" dirty="0" smtClean="0"/>
              <a:t>Multi-label Classification</a:t>
            </a:r>
            <a:endParaRPr lang="en-US" sz="3600" b="1"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sp>
        <p:nvSpPr>
          <p:cNvPr id="28674" name="AutoShape 2" descr="Binary classification tas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48" name="Picture 4"/>
          <p:cNvPicPr>
            <a:picLocks noChangeAspect="1" noChangeArrowheads="1"/>
          </p:cNvPicPr>
          <p:nvPr/>
        </p:nvPicPr>
        <p:blipFill>
          <a:blip r:embed="rId3"/>
          <a:srcRect/>
          <a:stretch>
            <a:fillRect/>
          </a:stretch>
        </p:blipFill>
        <p:spPr bwMode="auto">
          <a:xfrm>
            <a:off x="776905" y="1447800"/>
            <a:ext cx="10809781" cy="4343400"/>
          </a:xfrm>
          <a:prstGeom prst="rect">
            <a:avLst/>
          </a:prstGeom>
          <a:noFill/>
          <a:ln w="9525">
            <a:noFill/>
            <a:miter lim="800000"/>
            <a:headEnd/>
            <a:tailEnd/>
          </a:ln>
          <a:effectLst/>
        </p:spPr>
      </p:pic>
    </p:spTree>
    <p:extLst>
      <p:ext uri="{BB962C8B-B14F-4D97-AF65-F5344CB8AC3E}">
        <p14:creationId xmlns:p14="http://schemas.microsoft.com/office/powerpoint/2010/main" xmlns="" val="3105704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79412" y="228600"/>
            <a:ext cx="6400800" cy="523220"/>
          </a:xfrm>
          <a:prstGeom prst="rect">
            <a:avLst/>
          </a:prstGeom>
          <a:noFill/>
        </p:spPr>
        <p:txBody>
          <a:bodyPr wrap="square" rtlCol="0">
            <a:spAutoFit/>
          </a:bodyPr>
          <a:lstStyle/>
          <a:p>
            <a:r>
              <a:rPr lang="en-US" sz="2800" b="1" dirty="0" smtClean="0"/>
              <a:t>Maximal Margin Classifier</a:t>
            </a:r>
          </a:p>
        </p:txBody>
      </p:sp>
      <p:sp>
        <p:nvSpPr>
          <p:cNvPr id="11" name="TextBox 10"/>
          <p:cNvSpPr txBox="1"/>
          <p:nvPr/>
        </p:nvSpPr>
        <p:spPr>
          <a:xfrm>
            <a:off x="379412" y="762000"/>
            <a:ext cx="11353800" cy="830997"/>
          </a:xfrm>
          <a:prstGeom prst="rect">
            <a:avLst/>
          </a:prstGeom>
          <a:noFill/>
        </p:spPr>
        <p:txBody>
          <a:bodyPr wrap="square" rtlCol="0">
            <a:spAutoFit/>
          </a:bodyPr>
          <a:lstStyle/>
          <a:p>
            <a:r>
              <a:rPr lang="en-IN" dirty="0" smtClean="0"/>
              <a:t>Maximal margin </a:t>
            </a:r>
            <a:r>
              <a:rPr lang="en-IN" dirty="0" err="1" smtClean="0"/>
              <a:t>hyperplane</a:t>
            </a:r>
            <a:r>
              <a:rPr lang="en-IN" dirty="0" smtClean="0"/>
              <a:t> also known as the </a:t>
            </a:r>
            <a:r>
              <a:rPr lang="en-IN" b="1" dirty="0" smtClean="0"/>
              <a:t>optimal separating </a:t>
            </a:r>
            <a:r>
              <a:rPr lang="en-IN" b="1" dirty="0" err="1" smtClean="0"/>
              <a:t>hyperplane</a:t>
            </a:r>
            <a:endParaRPr lang="en-US" b="1" baseline="30000" dirty="0" smtClean="0"/>
          </a:p>
        </p:txBody>
      </p:sp>
      <p:sp>
        <p:nvSpPr>
          <p:cNvPr id="17" name="TextBox 16"/>
          <p:cNvSpPr txBox="1"/>
          <p:nvPr/>
        </p:nvSpPr>
        <p:spPr>
          <a:xfrm>
            <a:off x="379412" y="1600200"/>
            <a:ext cx="10134600" cy="830997"/>
          </a:xfrm>
          <a:prstGeom prst="rect">
            <a:avLst/>
          </a:prstGeom>
          <a:noFill/>
        </p:spPr>
        <p:txBody>
          <a:bodyPr wrap="square" rtlCol="0">
            <a:spAutoFit/>
          </a:bodyPr>
          <a:lstStyle/>
          <a:p>
            <a:r>
              <a:rPr lang="en-IN" dirty="0" smtClean="0"/>
              <a:t>It is the separating </a:t>
            </a:r>
            <a:r>
              <a:rPr lang="en-IN" dirty="0" err="1" smtClean="0"/>
              <a:t>hyperplane</a:t>
            </a:r>
            <a:r>
              <a:rPr lang="en-IN" dirty="0" smtClean="0"/>
              <a:t> that is </a:t>
            </a:r>
            <a:r>
              <a:rPr lang="en-IN" b="1" i="1" dirty="0" smtClean="0"/>
              <a:t>farthest</a:t>
            </a:r>
            <a:r>
              <a:rPr lang="en-IN" dirty="0" smtClean="0"/>
              <a:t> from the training observations.</a:t>
            </a:r>
            <a:endParaRPr lang="en-US" baseline="30000" dirty="0" smtClean="0"/>
          </a:p>
        </p:txBody>
      </p:sp>
      <p:sp>
        <p:nvSpPr>
          <p:cNvPr id="19" name="TextBox 18"/>
          <p:cNvSpPr txBox="1"/>
          <p:nvPr/>
        </p:nvSpPr>
        <p:spPr>
          <a:xfrm>
            <a:off x="303212" y="2438400"/>
            <a:ext cx="7186328" cy="738664"/>
          </a:xfrm>
          <a:prstGeom prst="rect">
            <a:avLst/>
          </a:prstGeom>
          <a:noFill/>
        </p:spPr>
        <p:txBody>
          <a:bodyPr wrap="square" rtlCol="0">
            <a:spAutoFit/>
          </a:bodyPr>
          <a:lstStyle/>
          <a:p>
            <a:pPr>
              <a:buFont typeface="Wingdings" pitchFamily="2" charset="2"/>
              <a:buChar char="q"/>
            </a:pPr>
            <a:r>
              <a:rPr lang="en-IN" sz="2100" dirty="0" smtClean="0"/>
              <a:t>Compute the (perpendicular) distance from each training observation to a given separating </a:t>
            </a:r>
            <a:r>
              <a:rPr lang="en-IN" sz="2100" dirty="0" err="1" smtClean="0"/>
              <a:t>hyperplane</a:t>
            </a:r>
            <a:endParaRPr lang="en-US" sz="2100" baseline="30000" dirty="0" smtClean="0"/>
          </a:p>
        </p:txBody>
      </p:sp>
      <p:sp>
        <p:nvSpPr>
          <p:cNvPr id="22" name="TextBox 21"/>
          <p:cNvSpPr txBox="1"/>
          <p:nvPr/>
        </p:nvSpPr>
        <p:spPr>
          <a:xfrm>
            <a:off x="303212" y="3213695"/>
            <a:ext cx="7160935" cy="738664"/>
          </a:xfrm>
          <a:prstGeom prst="rect">
            <a:avLst/>
          </a:prstGeom>
          <a:noFill/>
        </p:spPr>
        <p:txBody>
          <a:bodyPr wrap="square" rtlCol="0">
            <a:spAutoFit/>
          </a:bodyPr>
          <a:lstStyle/>
          <a:p>
            <a:pPr>
              <a:buFont typeface="Wingdings" pitchFamily="2" charset="2"/>
              <a:buChar char="q"/>
            </a:pPr>
            <a:r>
              <a:rPr lang="en-IN" sz="2100" dirty="0" smtClean="0"/>
              <a:t>The smallest distance is the minimal distance from the </a:t>
            </a:r>
            <a:r>
              <a:rPr lang="en-IN" sz="2100" dirty="0" err="1" smtClean="0"/>
              <a:t>hyperplane</a:t>
            </a:r>
            <a:r>
              <a:rPr lang="en-IN" sz="2100" dirty="0" smtClean="0"/>
              <a:t>, and is known as the</a:t>
            </a:r>
            <a:r>
              <a:rPr lang="en-IN" sz="2100" i="1" dirty="0" smtClean="0"/>
              <a:t> </a:t>
            </a:r>
            <a:r>
              <a:rPr lang="en-IN" sz="2100" b="1" i="1" dirty="0" smtClean="0"/>
              <a:t>margin</a:t>
            </a:r>
            <a:endParaRPr lang="en-US" sz="2100" b="1" i="1" baseline="30000" dirty="0" smtClean="0"/>
          </a:p>
        </p:txBody>
      </p:sp>
      <p:sp>
        <p:nvSpPr>
          <p:cNvPr id="24" name="TextBox 23"/>
          <p:cNvSpPr txBox="1"/>
          <p:nvPr/>
        </p:nvSpPr>
        <p:spPr>
          <a:xfrm>
            <a:off x="303212" y="3988990"/>
            <a:ext cx="7148238" cy="430887"/>
          </a:xfrm>
          <a:prstGeom prst="rect">
            <a:avLst/>
          </a:prstGeom>
          <a:noFill/>
        </p:spPr>
        <p:txBody>
          <a:bodyPr wrap="square" rtlCol="0">
            <a:spAutoFit/>
          </a:bodyPr>
          <a:lstStyle/>
          <a:p>
            <a:pPr>
              <a:buFont typeface="Wingdings" pitchFamily="2" charset="2"/>
              <a:buChar char="q"/>
            </a:pPr>
            <a:r>
              <a:rPr lang="en-IN" sz="2100" dirty="0" smtClean="0"/>
              <a:t>Find Minimal distance for all </a:t>
            </a:r>
            <a:r>
              <a:rPr lang="en-IN" sz="2100" dirty="0" err="1" smtClean="0"/>
              <a:t>hyperplanes</a:t>
            </a:r>
            <a:r>
              <a:rPr lang="en-IN" sz="2100" dirty="0" smtClean="0"/>
              <a:t>.</a:t>
            </a:r>
            <a:endParaRPr lang="en-US" sz="2100" baseline="30000" dirty="0" smtClean="0"/>
          </a:p>
        </p:txBody>
      </p:sp>
      <p:sp>
        <p:nvSpPr>
          <p:cNvPr id="26" name="TextBox 25"/>
          <p:cNvSpPr txBox="1"/>
          <p:nvPr/>
        </p:nvSpPr>
        <p:spPr>
          <a:xfrm>
            <a:off x="303212" y="4456509"/>
            <a:ext cx="7086600" cy="738664"/>
          </a:xfrm>
          <a:prstGeom prst="rect">
            <a:avLst/>
          </a:prstGeom>
          <a:noFill/>
        </p:spPr>
        <p:txBody>
          <a:bodyPr wrap="square" rtlCol="0">
            <a:spAutoFit/>
          </a:bodyPr>
          <a:lstStyle/>
          <a:p>
            <a:pPr>
              <a:buFont typeface="Wingdings" pitchFamily="2" charset="2"/>
              <a:buChar char="q"/>
            </a:pPr>
            <a:r>
              <a:rPr lang="en-IN" sz="2100" dirty="0" smtClean="0"/>
              <a:t>The maximal margin </a:t>
            </a:r>
            <a:r>
              <a:rPr lang="en-IN" sz="2100" dirty="0" err="1" smtClean="0"/>
              <a:t>hyperplane</a:t>
            </a:r>
            <a:r>
              <a:rPr lang="en-IN" sz="2100" dirty="0" smtClean="0"/>
              <a:t> is the separating </a:t>
            </a:r>
            <a:r>
              <a:rPr lang="en-IN" sz="2100" dirty="0" err="1" smtClean="0"/>
              <a:t>hyperplane</a:t>
            </a:r>
            <a:r>
              <a:rPr lang="en-IN" sz="2100" dirty="0" smtClean="0"/>
              <a:t> for which the margin is largest</a:t>
            </a:r>
            <a:endParaRPr lang="en-US" sz="2100" baseline="30000" dirty="0" smtClean="0"/>
          </a:p>
        </p:txBody>
      </p:sp>
      <p:pic>
        <p:nvPicPr>
          <p:cNvPr id="5122" name="Picture 2"/>
          <p:cNvPicPr>
            <a:picLocks noChangeAspect="1" noChangeArrowheads="1"/>
          </p:cNvPicPr>
          <p:nvPr/>
        </p:nvPicPr>
        <p:blipFill>
          <a:blip r:embed="rId2" cstate="print"/>
          <a:srcRect/>
          <a:stretch>
            <a:fillRect/>
          </a:stretch>
        </p:blipFill>
        <p:spPr bwMode="auto">
          <a:xfrm>
            <a:off x="7715263" y="2514601"/>
            <a:ext cx="4094149" cy="4049713"/>
          </a:xfrm>
          <a:prstGeom prst="rect">
            <a:avLst/>
          </a:prstGeom>
          <a:noFill/>
          <a:ln w="9525">
            <a:noFill/>
            <a:miter lim="800000"/>
            <a:headEnd/>
            <a:tailEnd/>
          </a:ln>
          <a:effectLst/>
        </p:spPr>
      </p:pic>
      <p:pic>
        <p:nvPicPr>
          <p:cNvPr id="18" name="Picture 2"/>
          <p:cNvPicPr>
            <a:picLocks noChangeAspect="1" noChangeArrowheads="1"/>
          </p:cNvPicPr>
          <p:nvPr/>
        </p:nvPicPr>
        <p:blipFill>
          <a:blip r:embed="rId3" cstate="print"/>
          <a:srcRect/>
          <a:stretch>
            <a:fillRect/>
          </a:stretch>
        </p:blipFill>
        <p:spPr bwMode="auto">
          <a:xfrm>
            <a:off x="10525229" y="1397001"/>
            <a:ext cx="1058917" cy="1065587"/>
          </a:xfrm>
          <a:prstGeom prst="rect">
            <a:avLst/>
          </a:prstGeom>
          <a:noFill/>
          <a:ln w="9525">
            <a:noFill/>
            <a:miter lim="800000"/>
            <a:headEnd/>
            <a:tailEnd/>
          </a:ln>
          <a:effectLst/>
        </p:spPr>
      </p:pic>
      <p:sp>
        <p:nvSpPr>
          <p:cNvPr id="21" name="TextBox 20"/>
          <p:cNvSpPr txBox="1"/>
          <p:nvPr/>
        </p:nvSpPr>
        <p:spPr>
          <a:xfrm>
            <a:off x="303212" y="5334000"/>
            <a:ext cx="6894304" cy="738664"/>
          </a:xfrm>
          <a:prstGeom prst="rect">
            <a:avLst/>
          </a:prstGeom>
          <a:noFill/>
        </p:spPr>
        <p:txBody>
          <a:bodyPr wrap="square" rtlCol="0">
            <a:spAutoFit/>
          </a:bodyPr>
          <a:lstStyle/>
          <a:p>
            <a:pPr>
              <a:buFont typeface="Wingdings" pitchFamily="2" charset="2"/>
              <a:buChar char="q"/>
            </a:pPr>
            <a:r>
              <a:rPr lang="en-IN" sz="2100" dirty="0" smtClean="0"/>
              <a:t>classify a test observation based on which side of the maximal margin </a:t>
            </a:r>
            <a:r>
              <a:rPr lang="en-IN" sz="2100" dirty="0" err="1" smtClean="0"/>
              <a:t>hyperplane</a:t>
            </a:r>
            <a:r>
              <a:rPr lang="en-IN" sz="2100" dirty="0" smtClean="0"/>
              <a:t> it lies.</a:t>
            </a:r>
            <a:endParaRPr lang="en-US" sz="2100" baseline="30000" dirty="0" smtClean="0"/>
          </a:p>
        </p:txBody>
      </p:sp>
      <p:sp>
        <p:nvSpPr>
          <p:cNvPr id="23" name="TextBox 22"/>
          <p:cNvSpPr txBox="1"/>
          <p:nvPr/>
        </p:nvSpPr>
        <p:spPr>
          <a:xfrm>
            <a:off x="303212" y="6122313"/>
            <a:ext cx="6894304" cy="430887"/>
          </a:xfrm>
          <a:prstGeom prst="rect">
            <a:avLst/>
          </a:prstGeom>
          <a:noFill/>
        </p:spPr>
        <p:txBody>
          <a:bodyPr wrap="square" rtlCol="0">
            <a:spAutoFit/>
          </a:bodyPr>
          <a:lstStyle/>
          <a:p>
            <a:pPr>
              <a:buFont typeface="Wingdings" pitchFamily="2" charset="2"/>
              <a:buChar char="q"/>
            </a:pPr>
            <a:r>
              <a:rPr lang="en-IN" sz="2100" dirty="0" smtClean="0"/>
              <a:t>This is known as the maximal margin classifier.</a:t>
            </a:r>
            <a:endParaRPr lang="en-US" sz="2100" baseline="30000" dirty="0" smtClean="0"/>
          </a:p>
        </p:txBody>
      </p:sp>
    </p:spTree>
    <p:extLst>
      <p:ext uri="{BB962C8B-B14F-4D97-AF65-F5344CB8AC3E}">
        <p14:creationId xmlns="" xmlns:p14="http://schemas.microsoft.com/office/powerpoint/2010/main" val="24890208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500"/>
                                        <p:tgtEl>
                                          <p:spTgt spid="5122"/>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P spid="17" grpId="0"/>
      <p:bldP spid="19" grpId="0"/>
      <p:bldP spid="22" grpId="0"/>
      <p:bldP spid="24" grpId="0"/>
      <p:bldP spid="26" grpId="0"/>
      <p:bldP spid="21" grpId="0"/>
      <p:bldP spid="2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79412" y="152400"/>
            <a:ext cx="4120619" cy="461665"/>
          </a:xfrm>
          <a:prstGeom prst="rect">
            <a:avLst/>
          </a:prstGeom>
          <a:noFill/>
        </p:spPr>
        <p:txBody>
          <a:bodyPr wrap="square" rtlCol="0">
            <a:spAutoFit/>
          </a:bodyPr>
          <a:lstStyle/>
          <a:p>
            <a:r>
              <a:rPr lang="en-US" b="1" dirty="0" smtClean="0"/>
              <a:t>Support Vector Classifier</a:t>
            </a:r>
          </a:p>
        </p:txBody>
      </p:sp>
      <p:sp>
        <p:nvSpPr>
          <p:cNvPr id="11" name="TextBox 10"/>
          <p:cNvSpPr txBox="1"/>
          <p:nvPr/>
        </p:nvSpPr>
        <p:spPr>
          <a:xfrm>
            <a:off x="431688" y="609600"/>
            <a:ext cx="10400764" cy="400110"/>
          </a:xfrm>
          <a:prstGeom prst="rect">
            <a:avLst/>
          </a:prstGeom>
          <a:noFill/>
        </p:spPr>
        <p:txBody>
          <a:bodyPr wrap="square" rtlCol="0">
            <a:spAutoFit/>
          </a:bodyPr>
          <a:lstStyle/>
          <a:p>
            <a:r>
              <a:rPr lang="en-IN" sz="2000" dirty="0" smtClean="0"/>
              <a:t>Observations of classes are not be separable by a </a:t>
            </a:r>
            <a:r>
              <a:rPr lang="en-IN" sz="2000" dirty="0" err="1" smtClean="0"/>
              <a:t>hyperplane</a:t>
            </a:r>
            <a:r>
              <a:rPr lang="en-IN" sz="2000" dirty="0" smtClean="0"/>
              <a:t>.</a:t>
            </a:r>
            <a:endParaRPr lang="en-US" sz="2000" b="1" baseline="30000" dirty="0" smtClean="0"/>
          </a:p>
        </p:txBody>
      </p:sp>
      <p:sp>
        <p:nvSpPr>
          <p:cNvPr id="17" name="TextBox 16"/>
          <p:cNvSpPr txBox="1"/>
          <p:nvPr/>
        </p:nvSpPr>
        <p:spPr>
          <a:xfrm>
            <a:off x="431688" y="1981200"/>
            <a:ext cx="11642867" cy="707886"/>
          </a:xfrm>
          <a:prstGeom prst="rect">
            <a:avLst/>
          </a:prstGeom>
          <a:noFill/>
        </p:spPr>
        <p:txBody>
          <a:bodyPr wrap="square" rtlCol="0">
            <a:spAutoFit/>
          </a:bodyPr>
          <a:lstStyle/>
          <a:p>
            <a:r>
              <a:rPr lang="en-IN" sz="2000" dirty="0" smtClean="0"/>
              <a:t>A classifier based on a separating </a:t>
            </a:r>
            <a:r>
              <a:rPr lang="en-IN" sz="2000" dirty="0" err="1" smtClean="0"/>
              <a:t>hyperplane</a:t>
            </a:r>
            <a:r>
              <a:rPr lang="en-IN" sz="2000" dirty="0" smtClean="0"/>
              <a:t> will necessarily perfectly classify all of the training observations</a:t>
            </a:r>
            <a:endParaRPr lang="en-US" sz="2000" baseline="30000" dirty="0" smtClean="0"/>
          </a:p>
        </p:txBody>
      </p:sp>
      <p:sp>
        <p:nvSpPr>
          <p:cNvPr id="19" name="TextBox 18"/>
          <p:cNvSpPr txBox="1"/>
          <p:nvPr/>
        </p:nvSpPr>
        <p:spPr>
          <a:xfrm>
            <a:off x="445713" y="1120914"/>
            <a:ext cx="10754099" cy="707886"/>
          </a:xfrm>
          <a:prstGeom prst="rect">
            <a:avLst/>
          </a:prstGeom>
          <a:noFill/>
        </p:spPr>
        <p:txBody>
          <a:bodyPr wrap="square" rtlCol="0">
            <a:spAutoFit/>
          </a:bodyPr>
          <a:lstStyle/>
          <a:p>
            <a:r>
              <a:rPr lang="en-IN" sz="2000" dirty="0" smtClean="0"/>
              <a:t>Even if a separating </a:t>
            </a:r>
            <a:r>
              <a:rPr lang="en-IN" sz="2000" dirty="0" err="1" smtClean="0"/>
              <a:t>hyperplane</a:t>
            </a:r>
            <a:r>
              <a:rPr lang="en-IN" sz="2000" dirty="0" smtClean="0"/>
              <a:t> does exist, some instances in which a classifier might not be desirable.</a:t>
            </a:r>
            <a:endParaRPr lang="en-US" sz="2000" baseline="30000" dirty="0" smtClean="0"/>
          </a:p>
        </p:txBody>
      </p:sp>
      <p:pic>
        <p:nvPicPr>
          <p:cNvPr id="1026" name="Picture 2"/>
          <p:cNvPicPr>
            <a:picLocks noChangeAspect="1" noChangeArrowheads="1"/>
          </p:cNvPicPr>
          <p:nvPr/>
        </p:nvPicPr>
        <p:blipFill>
          <a:blip r:embed="rId2" cstate="print"/>
          <a:srcRect/>
          <a:stretch>
            <a:fillRect/>
          </a:stretch>
        </p:blipFill>
        <p:spPr bwMode="auto">
          <a:xfrm>
            <a:off x="407058" y="3217952"/>
            <a:ext cx="3493732" cy="325904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3948672" y="3216276"/>
            <a:ext cx="3740082" cy="3273424"/>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7795770" y="3200400"/>
            <a:ext cx="3793137" cy="3279668"/>
          </a:xfrm>
          <a:prstGeom prst="rect">
            <a:avLst/>
          </a:prstGeom>
          <a:noFill/>
          <a:ln w="9525">
            <a:noFill/>
            <a:miter lim="800000"/>
            <a:headEnd/>
            <a:tailEnd/>
          </a:ln>
          <a:effectLst/>
        </p:spPr>
      </p:pic>
      <p:sp>
        <p:nvSpPr>
          <p:cNvPr id="25" name="Oval 24"/>
          <p:cNvSpPr/>
          <p:nvPr/>
        </p:nvSpPr>
        <p:spPr>
          <a:xfrm rot="20439911">
            <a:off x="8862291" y="4699000"/>
            <a:ext cx="2209225" cy="317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Callout 26"/>
          <p:cNvSpPr/>
          <p:nvPr/>
        </p:nvSpPr>
        <p:spPr>
          <a:xfrm>
            <a:off x="8532178" y="3683000"/>
            <a:ext cx="1815627" cy="635000"/>
          </a:xfrm>
          <a:prstGeom prst="wedgeEllipseCallout">
            <a:avLst>
              <a:gd name="adj1" fmla="val 43503"/>
              <a:gd name="adj2" fmla="val 885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Tiny Margin</a:t>
            </a:r>
            <a:endParaRPr lang="en-IN" dirty="0"/>
          </a:p>
        </p:txBody>
      </p:sp>
    </p:spTree>
    <p:extLst>
      <p:ext uri="{BB962C8B-B14F-4D97-AF65-F5344CB8AC3E}">
        <p14:creationId xmlns="" xmlns:p14="http://schemas.microsoft.com/office/powerpoint/2010/main" val="24890208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fade">
                                      <p:cBhvr>
                                        <p:cTn id="23" dur="500"/>
                                        <p:tgtEl>
                                          <p:spTgt spid="1027"/>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P spid="17" grpId="0"/>
      <p:bldP spid="19" grpId="0"/>
      <p:bldP spid="25" grpId="0" animBg="1"/>
      <p:bldP spid="2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895251" cy="609600"/>
          </a:xfrm>
        </p:spPr>
        <p:txBody>
          <a:bodyPr>
            <a:normAutofit fontScale="90000"/>
          </a:bodyPr>
          <a:lstStyle/>
          <a:p>
            <a:r>
              <a:rPr lang="en-US" dirty="0" smtClean="0"/>
              <a:t>Support Vector Machine (SVM)</a:t>
            </a:r>
            <a:endParaRPr lang="en-US" dirty="0"/>
          </a:p>
        </p:txBody>
      </p:sp>
      <p:sp>
        <p:nvSpPr>
          <p:cNvPr id="3" name="Content Placeholder 2"/>
          <p:cNvSpPr>
            <a:spLocks noGrp="1"/>
          </p:cNvSpPr>
          <p:nvPr>
            <p:ph idx="1"/>
          </p:nvPr>
        </p:nvSpPr>
        <p:spPr>
          <a:xfrm>
            <a:off x="455612" y="685800"/>
            <a:ext cx="11277600" cy="6019800"/>
          </a:xfrm>
        </p:spPr>
        <p:txBody>
          <a:bodyPr>
            <a:normAutofit/>
          </a:bodyPr>
          <a:lstStyle/>
          <a:p>
            <a:pPr algn="just">
              <a:lnSpc>
                <a:spcPct val="150000"/>
              </a:lnSpc>
            </a:pPr>
            <a:r>
              <a:rPr lang="en-US" b="1" dirty="0" smtClean="0"/>
              <a:t>Support Vectors: Support vectors are the data </a:t>
            </a:r>
            <a:r>
              <a:rPr lang="en-US" dirty="0" smtClean="0"/>
              <a:t>points (representing classes), the critical component in a data set, which are near the identified set of lines (hyperplane). If support vectors are removed, they will alter the position of the dividing hyperplane.</a:t>
            </a:r>
          </a:p>
          <a:p>
            <a:pPr>
              <a:lnSpc>
                <a:spcPct val="100000"/>
              </a:lnSpc>
            </a:pPr>
            <a:r>
              <a:rPr lang="en-US" b="1" dirty="0" smtClean="0"/>
              <a:t>Hyperplane and Margin: For an </a:t>
            </a:r>
            <a:r>
              <a:rPr lang="en-US" b="1" i="1" dirty="0" smtClean="0"/>
              <a:t>N-dimensional </a:t>
            </a:r>
            <a:r>
              <a:rPr lang="en-US" dirty="0" smtClean="0"/>
              <a:t>feature space, hyperplane is a flat subspace of dimension (</a:t>
            </a:r>
            <a:r>
              <a:rPr lang="en-US" i="1" dirty="0" smtClean="0"/>
              <a:t>N−1) that separates and classifies a set of data. For </a:t>
            </a:r>
            <a:r>
              <a:rPr lang="en-US" dirty="0" smtClean="0"/>
              <a:t>example, if we consider a two-dimensional feature space (which is nothing but a data set having two features and a class variable), a hyperplane will be a one-dimensional subspace or a straight line. In the same way, for a </a:t>
            </a:r>
            <a:r>
              <a:rPr lang="en-US" dirty="0" err="1" smtClean="0"/>
              <a:t>threedimensional</a:t>
            </a:r>
            <a:r>
              <a:rPr lang="en-US" dirty="0" smtClean="0"/>
              <a:t> feature space (data set having three features and a class variable), hyperplane is a two-dimensional subspace or a simple plane.</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152400"/>
            <a:ext cx="10157354" cy="838200"/>
          </a:xfrm>
        </p:spPr>
        <p:txBody>
          <a:bodyPr>
            <a:normAutofit/>
          </a:bodyPr>
          <a:lstStyle/>
          <a:p>
            <a:r>
              <a:rPr lang="en-US" sz="4000" b="1" dirty="0" smtClean="0"/>
              <a:t>Classification Usecases</a:t>
            </a:r>
            <a:endParaRPr lang="en-US" sz="4000" b="1" dirty="0"/>
          </a:p>
        </p:txBody>
      </p:sp>
      <p:sp>
        <p:nvSpPr>
          <p:cNvPr id="3" name="Content Placeholder 2"/>
          <p:cNvSpPr>
            <a:spLocks noGrp="1"/>
          </p:cNvSpPr>
          <p:nvPr>
            <p:ph idx="1"/>
          </p:nvPr>
        </p:nvSpPr>
        <p:spPr>
          <a:xfrm>
            <a:off x="760412" y="1219200"/>
            <a:ext cx="10514251" cy="4953000"/>
          </a:xfrm>
        </p:spPr>
        <p:txBody>
          <a:bodyPr/>
          <a:lstStyle/>
          <a:p>
            <a:r>
              <a:rPr lang="en-US" dirty="0" smtClean="0"/>
              <a:t>Image classification </a:t>
            </a:r>
          </a:p>
          <a:p>
            <a:r>
              <a:rPr lang="en-US" dirty="0" smtClean="0"/>
              <a:t>Disease prediction </a:t>
            </a:r>
          </a:p>
          <a:p>
            <a:r>
              <a:rPr lang="en-US" dirty="0" smtClean="0"/>
              <a:t>Win–loss prediction of games </a:t>
            </a:r>
          </a:p>
          <a:p>
            <a:r>
              <a:rPr lang="en-US" dirty="0" smtClean="0"/>
              <a:t>Prediction of natural calamity such as earthquake, flood, etc. </a:t>
            </a:r>
          </a:p>
          <a:p>
            <a:r>
              <a:rPr lang="en-US" dirty="0" smtClean="0"/>
              <a:t>Handwriting recognition</a:t>
            </a:r>
          </a:p>
          <a:p>
            <a:r>
              <a:rPr lang="en-US" dirty="0" smtClean="0"/>
              <a:t>Document Classification</a:t>
            </a:r>
          </a:p>
          <a:p>
            <a:r>
              <a:rPr lang="en-US" dirty="0" smtClean="0"/>
              <a:t>Spam Filters</a:t>
            </a:r>
          </a:p>
          <a:p>
            <a:pPr>
              <a:buNone/>
            </a:pPr>
            <a:endParaRPr lang="en-US" dirty="0"/>
          </a:p>
        </p:txBody>
      </p:sp>
      <p:pic>
        <p:nvPicPr>
          <p:cNvPr id="4" name="Picture 1" descr="Description: Description: C:\Users\COE\Desktop\anurag university logo new.png"/>
          <p:cNvPicPr>
            <a:picLocks noChangeAspect="1" noChangeArrowheads="1"/>
          </p:cNvPicPr>
          <p:nvPr/>
        </p:nvPicPr>
        <p:blipFill>
          <a:blip r:embed="rId2"/>
          <a:srcRect/>
          <a:stretch>
            <a:fillRect/>
          </a:stretch>
        </p:blipFill>
        <p:spPr bwMode="auto">
          <a:xfrm>
            <a:off x="11352212" y="-1"/>
            <a:ext cx="836613" cy="784325"/>
          </a:xfrm>
          <a:prstGeom prst="rect">
            <a:avLst/>
          </a:prstGeom>
          <a:noFill/>
          <a:ln w="9525">
            <a:noFill/>
            <a:miter lim="800000"/>
            <a:headEnd/>
            <a:tailEnd/>
          </a:ln>
        </p:spPr>
      </p:pic>
    </p:spTree>
    <p:extLst>
      <p:ext uri="{BB962C8B-B14F-4D97-AF65-F5344CB8AC3E}">
        <p14:creationId xmlns:p14="http://schemas.microsoft.com/office/powerpoint/2010/main" xmlns="" val="19172239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theme1.xml><?xml version="1.0" encoding="utf-8"?>
<a:theme xmlns:a="http://schemas.openxmlformats.org/drawingml/2006/main" name="tf03460615_win32">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xmlns="" name="Welcome back to school presentation.potx" id="{CE426E4B-AEF0-4DB0-AA06-9B9EF2E62E1A}" vid="{EB2D3276-CBF5-48AD-B47E-C2D79CA4C86F}"/>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tf03460615_win32</Template>
  <TotalTime>1666</TotalTime>
  <Words>2658</Words>
  <PresentationFormat>Custom</PresentationFormat>
  <Paragraphs>317</Paragraphs>
  <Slides>82</Slides>
  <Notes>1</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tf03460615_win32</vt:lpstr>
      <vt:lpstr>Unit-III Classification</vt:lpstr>
      <vt:lpstr>Topics to Be Covered</vt:lpstr>
      <vt:lpstr>What is Classification?</vt:lpstr>
      <vt:lpstr>Classification model</vt:lpstr>
      <vt:lpstr>Classification Terminologies In ML</vt:lpstr>
      <vt:lpstr>Binary Classification</vt:lpstr>
      <vt:lpstr>Multi-Class Classification</vt:lpstr>
      <vt:lpstr>Multi-label Classification</vt:lpstr>
      <vt:lpstr>Classification Usecases</vt:lpstr>
      <vt:lpstr>Classification Model Steps in ML</vt:lpstr>
      <vt:lpstr>Algorithms for Classification</vt:lpstr>
      <vt:lpstr>K-Nearest Neighbor (KNN) Algorithm</vt:lpstr>
      <vt:lpstr>KNN</vt:lpstr>
      <vt:lpstr>K-Nearest Neighbor (KNN) Algorithm</vt:lpstr>
      <vt:lpstr>kNN algorithm</vt:lpstr>
      <vt:lpstr>How Does KNN work?</vt:lpstr>
      <vt:lpstr>How Does KNN work?</vt:lpstr>
      <vt:lpstr>How Does KNN work?</vt:lpstr>
      <vt:lpstr>Another Problem</vt:lpstr>
      <vt:lpstr>Slide 20</vt:lpstr>
      <vt:lpstr>Slide 21</vt:lpstr>
      <vt:lpstr>K-Nearest Neighbor (KNN) Algorithm</vt:lpstr>
      <vt:lpstr>Metrics to Evaluate ML Classification Algorithms</vt:lpstr>
      <vt:lpstr>Metrics to Evaluate ML Classification Algorithms</vt:lpstr>
      <vt:lpstr>Metrics to Evaluate ML Classification Algorithms</vt:lpstr>
      <vt:lpstr>Metrics to Evaluate ML Classification Algorithms</vt:lpstr>
      <vt:lpstr>Decision tree</vt:lpstr>
      <vt:lpstr>Decision tree</vt:lpstr>
      <vt:lpstr>Decision Tree Example</vt:lpstr>
      <vt:lpstr>Decision tree</vt:lpstr>
      <vt:lpstr>Decision Tree</vt:lpstr>
      <vt:lpstr>Decision Tree Algorithm</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Strengths of decision tree</vt:lpstr>
      <vt:lpstr>Weaknesses of decision tree</vt:lpstr>
      <vt:lpstr>Logistic Regression</vt:lpstr>
      <vt:lpstr>Logistic Regression</vt:lpstr>
      <vt:lpstr>Logistic Regression</vt:lpstr>
      <vt:lpstr>Slide 55</vt:lpstr>
      <vt:lpstr>Slide 56</vt:lpstr>
      <vt:lpstr>Naïve Bayes Classifier</vt:lpstr>
      <vt:lpstr>Naïve Bayes Classifier</vt:lpstr>
      <vt:lpstr>Slide 59</vt:lpstr>
      <vt:lpstr>Slide 60</vt:lpstr>
      <vt:lpstr>Slide 61</vt:lpstr>
      <vt:lpstr>Slide 62</vt:lpstr>
      <vt:lpstr>Slide 63</vt:lpstr>
      <vt:lpstr>Step1&amp;2</vt:lpstr>
      <vt:lpstr>Step1&amp;2</vt:lpstr>
      <vt:lpstr>Step1&amp;2</vt:lpstr>
      <vt:lpstr>Slide 67</vt:lpstr>
      <vt:lpstr>Slide 68</vt:lpstr>
      <vt:lpstr>Applications of Naive Bayes Algorithms</vt:lpstr>
      <vt:lpstr>Support Vector Machine (SVM)</vt:lpstr>
      <vt:lpstr>Support Vector Machine (SVM)</vt:lpstr>
      <vt:lpstr>Slide 72</vt:lpstr>
      <vt:lpstr>Support Vector Machine (SVM)</vt:lpstr>
      <vt:lpstr>Support Vector Machine (SVM)</vt:lpstr>
      <vt:lpstr>Slide 75</vt:lpstr>
      <vt:lpstr>Hyperplane:</vt:lpstr>
      <vt:lpstr>Classification using Hyperplane </vt:lpstr>
      <vt:lpstr>Support Vector Machine (SVM)</vt:lpstr>
      <vt:lpstr>Slide 79</vt:lpstr>
      <vt:lpstr>Slide 80</vt:lpstr>
      <vt:lpstr>Slide 81</vt:lpstr>
      <vt:lpstr>Support Vector Machine (SVM)</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Unit-III Classification</dc:title>
  <dc:creator>ujwala</dc:creator>
  <cp:lastModifiedBy>ujwala</cp:lastModifiedBy>
  <cp:revision>28</cp:revision>
  <dcterms:created xsi:type="dcterms:W3CDTF">2023-01-29T17:16:19Z</dcterms:created>
  <dcterms:modified xsi:type="dcterms:W3CDTF">2023-02-25T04:31:47Z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74068100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